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notesMasterIdLst>
    <p:notesMasterId r:id="rId33"/>
  </p:notesMasterIdLst>
  <p:sldIdLst>
    <p:sldId id="256" r:id="rId2"/>
    <p:sldId id="257" r:id="rId3"/>
    <p:sldId id="278" r:id="rId4"/>
    <p:sldId id="279" r:id="rId5"/>
    <p:sldId id="258" r:id="rId6"/>
    <p:sldId id="270" r:id="rId7"/>
    <p:sldId id="285" r:id="rId8"/>
    <p:sldId id="259" r:id="rId9"/>
    <p:sldId id="260" r:id="rId10"/>
    <p:sldId id="261" r:id="rId11"/>
    <p:sldId id="262" r:id="rId12"/>
    <p:sldId id="281" r:id="rId13"/>
    <p:sldId id="282" r:id="rId14"/>
    <p:sldId id="263" r:id="rId15"/>
    <p:sldId id="271" r:id="rId16"/>
    <p:sldId id="272" r:id="rId17"/>
    <p:sldId id="264" r:id="rId18"/>
    <p:sldId id="276" r:id="rId19"/>
    <p:sldId id="277" r:id="rId20"/>
    <p:sldId id="286" r:id="rId21"/>
    <p:sldId id="265" r:id="rId22"/>
    <p:sldId id="287" r:id="rId23"/>
    <p:sldId id="266" r:id="rId24"/>
    <p:sldId id="280" r:id="rId25"/>
    <p:sldId id="269" r:id="rId26"/>
    <p:sldId id="267" r:id="rId27"/>
    <p:sldId id="268" r:id="rId28"/>
    <p:sldId id="273" r:id="rId29"/>
    <p:sldId id="283" r:id="rId30"/>
    <p:sldId id="284" r:id="rId31"/>
    <p:sldId id="288" r:id="rId32"/>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Verdana" pitchFamily="34" charset="0"/>
        <a:ea typeface="+mn-ea"/>
        <a:cs typeface="Arial" charset="0"/>
      </a:defRPr>
    </a:lvl1pPr>
    <a:lvl2pPr marL="457200" algn="r" rtl="1" fontAlgn="base">
      <a:spcBef>
        <a:spcPct val="0"/>
      </a:spcBef>
      <a:spcAft>
        <a:spcPct val="0"/>
      </a:spcAft>
      <a:defRPr kern="1200">
        <a:solidFill>
          <a:schemeClr val="tx1"/>
        </a:solidFill>
        <a:latin typeface="Verdana" pitchFamily="34" charset="0"/>
        <a:ea typeface="+mn-ea"/>
        <a:cs typeface="Arial" charset="0"/>
      </a:defRPr>
    </a:lvl2pPr>
    <a:lvl3pPr marL="914400" algn="r" rtl="1" fontAlgn="base">
      <a:spcBef>
        <a:spcPct val="0"/>
      </a:spcBef>
      <a:spcAft>
        <a:spcPct val="0"/>
      </a:spcAft>
      <a:defRPr kern="1200">
        <a:solidFill>
          <a:schemeClr val="tx1"/>
        </a:solidFill>
        <a:latin typeface="Verdana" pitchFamily="34" charset="0"/>
        <a:ea typeface="+mn-ea"/>
        <a:cs typeface="Arial" charset="0"/>
      </a:defRPr>
    </a:lvl3pPr>
    <a:lvl4pPr marL="1371600" algn="r" rtl="1" fontAlgn="base">
      <a:spcBef>
        <a:spcPct val="0"/>
      </a:spcBef>
      <a:spcAft>
        <a:spcPct val="0"/>
      </a:spcAft>
      <a:defRPr kern="1200">
        <a:solidFill>
          <a:schemeClr val="tx1"/>
        </a:solidFill>
        <a:latin typeface="Verdana" pitchFamily="34" charset="0"/>
        <a:ea typeface="+mn-ea"/>
        <a:cs typeface="Arial" charset="0"/>
      </a:defRPr>
    </a:lvl4pPr>
    <a:lvl5pPr marL="1828800" algn="r" rtl="1"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76844" autoAdjust="0"/>
  </p:normalViewPr>
  <p:slideViewPr>
    <p:cSldViewPr>
      <p:cViewPr varScale="1">
        <p:scale>
          <a:sx n="55" d="100"/>
          <a:sy n="55" d="100"/>
        </p:scale>
        <p:origin x="-93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427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42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427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427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fld id="{674CFCF7-F502-4124-A7DE-CD9705131992}"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573EC3E4-7839-4E18-9DEA-D9FD94BCB289}" type="slidenum">
              <a:rPr lang="ar-SA" smtClean="0"/>
              <a:pPr/>
              <a:t>22</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algn="l" rtl="0" eaLnBrk="1" hangingPunct="1"/>
            <a:r>
              <a:rPr lang="en-US" smtClean="0"/>
              <a:t>Posterior worst tham anterior</a:t>
            </a:r>
          </a:p>
          <a:p>
            <a:pPr algn="l" rtl="0" eaLnBrk="1" hangingPunct="1"/>
            <a:r>
              <a:rPr lang="en-US" smtClean="0"/>
              <a:t>Best lip, tongue early metastasis</a:t>
            </a:r>
          </a:p>
          <a:p>
            <a:pPr algn="l" rtl="0" eaLnBrk="1" hangingPunct="1"/>
            <a:r>
              <a:rPr lang="en-US" smtClean="0"/>
              <a:t>Age cell mediated response</a:t>
            </a:r>
          </a:p>
          <a:p>
            <a:pPr algn="l" rtl="0"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35879"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35880"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pPr>
              <a:defRPr/>
            </a:pPr>
            <a:fld id="{B5E51D98-5509-4F08-992E-DEDE5D6F2647}"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16401379-25D0-456F-B9C8-216995D36B1E}"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87782D92-8361-4E4E-A4B1-9E98CC32B601}"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8D957A6C-7637-4C69-BD4D-75E6CDE599E5}"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F3C85A34-79B0-48B9-9BB6-501104A1F44D}"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42E39DC9-7017-465E-B236-FADD0AE424FA}"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00F2B943-9A32-41E1-A3BC-5883B69B0867}"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78252C22-912D-482D-8A2D-0B24E2759047}"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CC65E4FB-200A-4284-BDBF-AC3923C48A2A}"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37ECAB74-B4D1-48BA-ADE8-64BDABD98B74}"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57EA917B-0334-44ED-B592-14BED74212C8}"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C42DA926-4DC6-4F90-A4A9-6BA051634792}"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84BD6CAF-A28B-4ADB-A0AC-9763E2CB05AB}"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3481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3482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3482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1035" name="Group 6"/>
            <p:cNvGrpSpPr>
              <a:grpSpLocks/>
            </p:cNvGrpSpPr>
            <p:nvPr/>
          </p:nvGrpSpPr>
          <p:grpSpPr bwMode="auto">
            <a:xfrm>
              <a:off x="288" y="0"/>
              <a:ext cx="5098" cy="4316"/>
              <a:chOff x="288" y="0"/>
              <a:chExt cx="5098" cy="4316"/>
            </a:xfrm>
          </p:grpSpPr>
          <p:sp>
            <p:nvSpPr>
              <p:cNvPr id="34823"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824"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825"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826"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827"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828"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829"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830"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831"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832"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833"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834"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835"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3483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3483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3483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34839"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34840"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3484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34842"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34843"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34844"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34845"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34846"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1047" name="Group 31"/>
            <p:cNvGrpSpPr>
              <a:grpSpLocks/>
            </p:cNvGrpSpPr>
            <p:nvPr/>
          </p:nvGrpSpPr>
          <p:grpSpPr bwMode="auto">
            <a:xfrm>
              <a:off x="1" y="392"/>
              <a:ext cx="5758" cy="1571"/>
              <a:chOff x="1" y="392"/>
              <a:chExt cx="5758" cy="1571"/>
            </a:xfrm>
          </p:grpSpPr>
          <p:sp>
            <p:nvSpPr>
              <p:cNvPr id="34848"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34849"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34850"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34851"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34852"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34853"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34854"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34855"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34856"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a:effectLst>
                  <a:outerShdw blurRad="38100" dist="38100" dir="2700000" algn="tl">
                    <a:srgbClr val="000000"/>
                  </a:outerShdw>
                </a:effectLst>
              </a:defRPr>
            </a:lvl1pPr>
          </a:lstStyle>
          <a:p>
            <a:pPr>
              <a:defRPr/>
            </a:pPr>
            <a:endParaRPr lang="en-US"/>
          </a:p>
        </p:txBody>
      </p:sp>
      <p:sp>
        <p:nvSpPr>
          <p:cNvPr id="34857"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a:effectLst>
                  <a:outerShdw blurRad="38100" dist="38100" dir="2700000" algn="tl">
                    <a:srgbClr val="000000"/>
                  </a:outerShdw>
                </a:effectLst>
              </a:defRPr>
            </a:lvl1pPr>
          </a:lstStyle>
          <a:p>
            <a:pPr>
              <a:defRPr/>
            </a:pPr>
            <a:endParaRPr lang="en-US"/>
          </a:p>
        </p:txBody>
      </p:sp>
      <p:sp>
        <p:nvSpPr>
          <p:cNvPr id="34858"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000">
                <a:effectLst>
                  <a:outerShdw blurRad="38100" dist="38100" dir="2700000" algn="tl">
                    <a:srgbClr val="000000"/>
                  </a:outerShdw>
                </a:effectLst>
              </a:defRPr>
            </a:lvl1pPr>
          </a:lstStyle>
          <a:p>
            <a:pPr>
              <a:defRPr/>
            </a:pPr>
            <a:fld id="{8D3DC006-D4BE-4EE9-9705-8FDF051D1AFA}" type="slidenum">
              <a:rPr lang="ar-SA"/>
              <a:pPr>
                <a:defRPr/>
              </a:pPr>
              <a:t>‹#›</a:t>
            </a:fld>
            <a:endParaRPr lang="en-US"/>
          </a:p>
        </p:txBody>
      </p:sp>
      <p:sp>
        <p:nvSpPr>
          <p:cNvPr id="3485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90"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Lst>
  <p:timing>
    <p:tnLst>
      <p:par>
        <p:cTn id="1" dur="indefinite" restart="never" nodeType="tmRoot"/>
      </p:par>
    </p:tnLst>
  </p:timing>
  <p:txStyles>
    <p:titleStyle>
      <a:lvl1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1"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1"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r" rtl="1"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r" rtl="1"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r" rtl="1"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r" rtl="1"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2.xml"/><Relationship Id="rId5" Type="http://schemas.openxmlformats.org/officeDocument/2006/relationships/image" Target="../media/image10.jpeg"/><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z="4800" smtClean="0"/>
              <a:t>Malignant Tumours of the Oral Cavity</a:t>
            </a:r>
            <a:br>
              <a:rPr lang="en-US" sz="4800" smtClean="0"/>
            </a:br>
            <a:r>
              <a:rPr lang="en-US" sz="4800" smtClean="0"/>
              <a:t>Types &amp; Presentations </a:t>
            </a:r>
          </a:p>
        </p:txBody>
      </p:sp>
      <p:sp>
        <p:nvSpPr>
          <p:cNvPr id="2051" name="Rectangle 3"/>
          <p:cNvSpPr>
            <a:spLocks noGrp="1" noChangeArrowheads="1"/>
          </p:cNvSpPr>
          <p:nvPr>
            <p:ph type="subTitle" idx="1"/>
          </p:nvPr>
        </p:nvSpPr>
        <p:spPr/>
        <p:txBody>
          <a:bodyPr/>
          <a:lstStyle/>
          <a:p>
            <a:pPr eaLnBrk="1" hangingPunct="1">
              <a:lnSpc>
                <a:spcPct val="90000"/>
              </a:lnSpc>
              <a:defRPr/>
            </a:pPr>
            <a:r>
              <a:rPr lang="en-US" sz="2400" smtClean="0"/>
              <a:t>Dr Ashraf Abu Karaky</a:t>
            </a:r>
          </a:p>
          <a:p>
            <a:pPr eaLnBrk="1" hangingPunct="1">
              <a:lnSpc>
                <a:spcPct val="90000"/>
              </a:lnSpc>
              <a:defRPr/>
            </a:pPr>
            <a:r>
              <a:rPr lang="en-US" sz="2400" smtClean="0"/>
              <a:t>Oral &amp; Maxillofacial Surgeon</a:t>
            </a:r>
          </a:p>
          <a:p>
            <a:pPr eaLnBrk="1" hangingPunct="1">
              <a:lnSpc>
                <a:spcPct val="90000"/>
              </a:lnSpc>
              <a:defRPr/>
            </a:pPr>
            <a:r>
              <a:rPr lang="en-US" sz="2400" smtClean="0"/>
              <a:t>Faculty of Dentistry </a:t>
            </a:r>
          </a:p>
          <a:p>
            <a:pPr eaLnBrk="1" hangingPunct="1">
              <a:lnSpc>
                <a:spcPct val="90000"/>
              </a:lnSpc>
              <a:defRPr/>
            </a:pPr>
            <a:r>
              <a:rPr lang="en-US" sz="2400" smtClean="0"/>
              <a:t>University of Jordan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sz="quarter"/>
          </p:nvPr>
        </p:nvSpPr>
        <p:spPr/>
        <p:txBody>
          <a:bodyPr/>
          <a:lstStyle/>
          <a:p>
            <a:pPr eaLnBrk="1" hangingPunct="1">
              <a:defRPr/>
            </a:pPr>
            <a:endParaRPr lang="en-US" smtClean="0"/>
          </a:p>
        </p:txBody>
      </p:sp>
      <p:pic>
        <p:nvPicPr>
          <p:cNvPr id="12291" name="Picture 9" descr="4b"/>
          <p:cNvPicPr>
            <a:picLocks noGrp="1" noChangeAspect="1" noChangeArrowheads="1"/>
          </p:cNvPicPr>
          <p:nvPr>
            <p:ph sz="quarter" idx="1"/>
          </p:nvPr>
        </p:nvPicPr>
        <p:blipFill>
          <a:blip r:embed="rId2" cstate="print"/>
          <a:srcRect/>
          <a:stretch>
            <a:fillRect/>
          </a:stretch>
        </p:blipFill>
        <p:spPr>
          <a:xfrm>
            <a:off x="1371600" y="1143000"/>
            <a:ext cx="2185988" cy="2187575"/>
          </a:xfrm>
          <a:noFill/>
        </p:spPr>
      </p:pic>
      <p:pic>
        <p:nvPicPr>
          <p:cNvPr id="12292" name="Picture 10" descr="5b"/>
          <p:cNvPicPr>
            <a:picLocks noGrp="1" noChangeAspect="1" noChangeArrowheads="1"/>
          </p:cNvPicPr>
          <p:nvPr>
            <p:ph sz="quarter" idx="2"/>
          </p:nvPr>
        </p:nvPicPr>
        <p:blipFill>
          <a:blip r:embed="rId3" cstate="print"/>
          <a:srcRect/>
          <a:stretch>
            <a:fillRect/>
          </a:stretch>
        </p:blipFill>
        <p:spPr>
          <a:xfrm>
            <a:off x="5562600" y="1066800"/>
            <a:ext cx="2185988" cy="2187575"/>
          </a:xfrm>
          <a:noFill/>
        </p:spPr>
      </p:pic>
      <p:pic>
        <p:nvPicPr>
          <p:cNvPr id="12293" name="Picture 11" descr="7b"/>
          <p:cNvPicPr>
            <a:picLocks noGrp="1" noChangeAspect="1" noChangeArrowheads="1"/>
          </p:cNvPicPr>
          <p:nvPr>
            <p:ph sz="quarter" idx="3"/>
          </p:nvPr>
        </p:nvPicPr>
        <p:blipFill>
          <a:blip r:embed="rId4" cstate="print"/>
          <a:srcRect/>
          <a:stretch>
            <a:fillRect/>
          </a:stretch>
        </p:blipFill>
        <p:spPr>
          <a:xfrm>
            <a:off x="1382713" y="3941763"/>
            <a:ext cx="2187575" cy="2189162"/>
          </a:xfrm>
          <a:noFill/>
        </p:spPr>
      </p:pic>
      <p:pic>
        <p:nvPicPr>
          <p:cNvPr id="12294" name="Picture 12" descr="12b"/>
          <p:cNvPicPr>
            <a:picLocks noGrp="1" noChangeAspect="1" noChangeArrowheads="1"/>
          </p:cNvPicPr>
          <p:nvPr>
            <p:ph sz="quarter" idx="4"/>
          </p:nvPr>
        </p:nvPicPr>
        <p:blipFill>
          <a:blip r:embed="rId5" cstate="print"/>
          <a:srcRect/>
          <a:stretch>
            <a:fillRect/>
          </a:stretch>
        </p:blipFill>
        <p:spPr>
          <a:xfrm>
            <a:off x="5573713" y="3941763"/>
            <a:ext cx="2187575" cy="2189162"/>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sz="quarter"/>
          </p:nvPr>
        </p:nvSpPr>
        <p:spPr/>
        <p:txBody>
          <a:bodyPr/>
          <a:lstStyle/>
          <a:p>
            <a:pPr eaLnBrk="1" hangingPunct="1">
              <a:defRPr/>
            </a:pPr>
            <a:endParaRPr lang="en-US" smtClean="0"/>
          </a:p>
        </p:txBody>
      </p:sp>
      <p:pic>
        <p:nvPicPr>
          <p:cNvPr id="13315" name="Picture 9" descr="12b"/>
          <p:cNvPicPr>
            <a:picLocks noGrp="1" noChangeAspect="1" noChangeArrowheads="1"/>
          </p:cNvPicPr>
          <p:nvPr>
            <p:ph sz="quarter" idx="1"/>
          </p:nvPr>
        </p:nvPicPr>
        <p:blipFill>
          <a:blip r:embed="rId2" cstate="print"/>
          <a:srcRect/>
          <a:stretch>
            <a:fillRect/>
          </a:stretch>
        </p:blipFill>
        <p:spPr>
          <a:xfrm>
            <a:off x="1371600" y="990600"/>
            <a:ext cx="2185988" cy="2187575"/>
          </a:xfrm>
          <a:noFill/>
        </p:spPr>
      </p:pic>
      <p:pic>
        <p:nvPicPr>
          <p:cNvPr id="13316" name="Picture 10" descr="slide12"/>
          <p:cNvPicPr>
            <a:picLocks noGrp="1" noChangeAspect="1" noChangeArrowheads="1"/>
          </p:cNvPicPr>
          <p:nvPr>
            <p:ph sz="quarter" idx="2"/>
          </p:nvPr>
        </p:nvPicPr>
        <p:blipFill>
          <a:blip r:embed="rId3" cstate="print"/>
          <a:srcRect/>
          <a:stretch>
            <a:fillRect/>
          </a:stretch>
        </p:blipFill>
        <p:spPr>
          <a:xfrm>
            <a:off x="5410200" y="990600"/>
            <a:ext cx="2185988" cy="2187575"/>
          </a:xfrm>
          <a:noFill/>
        </p:spPr>
      </p:pic>
      <p:pic>
        <p:nvPicPr>
          <p:cNvPr id="13317" name="Picture 11" descr="slide16"/>
          <p:cNvPicPr>
            <a:picLocks noGrp="1" noChangeAspect="1" noChangeArrowheads="1"/>
          </p:cNvPicPr>
          <p:nvPr>
            <p:ph sz="quarter" idx="3"/>
          </p:nvPr>
        </p:nvPicPr>
        <p:blipFill>
          <a:blip r:embed="rId4" cstate="print"/>
          <a:srcRect/>
          <a:stretch>
            <a:fillRect/>
          </a:stretch>
        </p:blipFill>
        <p:spPr>
          <a:xfrm>
            <a:off x="1387475" y="3941763"/>
            <a:ext cx="2176463" cy="2189162"/>
          </a:xfrm>
          <a:noFill/>
        </p:spPr>
      </p:pic>
      <p:pic>
        <p:nvPicPr>
          <p:cNvPr id="13318" name="Picture 12" descr="slide22"/>
          <p:cNvPicPr>
            <a:picLocks noGrp="1" noChangeAspect="1" noChangeArrowheads="1"/>
          </p:cNvPicPr>
          <p:nvPr>
            <p:ph sz="quarter" idx="4"/>
          </p:nvPr>
        </p:nvPicPr>
        <p:blipFill>
          <a:blip r:embed="rId5" cstate="print"/>
          <a:srcRect/>
          <a:stretch>
            <a:fillRect/>
          </a:stretch>
        </p:blipFill>
        <p:spPr>
          <a:xfrm>
            <a:off x="5573713" y="3941763"/>
            <a:ext cx="2187575" cy="2189162"/>
          </a:xfr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5"/>
          <p:cNvSpPr>
            <a:spLocks noGrp="1" noChangeArrowheads="1"/>
          </p:cNvSpPr>
          <p:nvPr>
            <p:ph type="title"/>
          </p:nvPr>
        </p:nvSpPr>
        <p:spPr/>
        <p:txBody>
          <a:bodyPr/>
          <a:lstStyle/>
          <a:p>
            <a:pPr eaLnBrk="1" hangingPunct="1">
              <a:defRPr/>
            </a:pPr>
            <a:endParaRPr lang="en-US" smtClean="0"/>
          </a:p>
        </p:txBody>
      </p:sp>
      <p:pic>
        <p:nvPicPr>
          <p:cNvPr id="14339" name="Picture 4" descr="safa3"/>
          <p:cNvPicPr>
            <a:picLocks noGrp="1" noChangeAspect="1" noChangeArrowheads="1"/>
          </p:cNvPicPr>
          <p:nvPr>
            <p:ph idx="1"/>
          </p:nvPr>
        </p:nvPicPr>
        <p:blipFill>
          <a:blip r:embed="rId2" cstate="print"/>
          <a:srcRect/>
          <a:stretch>
            <a:fillRect/>
          </a:stretch>
        </p:blipFill>
        <p:spPr>
          <a:xfrm>
            <a:off x="0" y="0"/>
            <a:ext cx="9144000" cy="6858000"/>
          </a:xfr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n-US" smtClean="0"/>
              <a:t> FACTORS AFFECTING RISK</a:t>
            </a:r>
          </a:p>
        </p:txBody>
      </p:sp>
      <p:sp>
        <p:nvSpPr>
          <p:cNvPr id="37891" name="Rectangle 3"/>
          <p:cNvSpPr>
            <a:spLocks noGrp="1" noChangeArrowheads="1"/>
          </p:cNvSpPr>
          <p:nvPr>
            <p:ph type="body" idx="1"/>
          </p:nvPr>
        </p:nvSpPr>
        <p:spPr/>
        <p:txBody>
          <a:bodyPr/>
          <a:lstStyle/>
          <a:p>
            <a:pPr algn="l" rtl="0" eaLnBrk="1" hangingPunct="1">
              <a:lnSpc>
                <a:spcPct val="80000"/>
              </a:lnSpc>
              <a:buFont typeface="Wingdings" pitchFamily="2" charset="2"/>
              <a:buNone/>
              <a:defRPr/>
            </a:pPr>
            <a:endParaRPr lang="en-US" sz="2000" smtClean="0"/>
          </a:p>
          <a:p>
            <a:pPr algn="l" rtl="0" eaLnBrk="1" hangingPunct="1">
              <a:lnSpc>
                <a:spcPct val="80000"/>
              </a:lnSpc>
              <a:buFont typeface="Wingdings" pitchFamily="2" charset="2"/>
              <a:buNone/>
              <a:defRPr/>
            </a:pPr>
            <a:r>
              <a:rPr lang="en-US" sz="2000" smtClean="0"/>
              <a:t>The aetiology of head and neck cancer is complex with many interacting factors, some of which are unknown, but known or likely risk factors should be identified if possible. Some risk factors affecting aetiology are the same as factors affecting the risk of treatment in a particular patient. For example tobacco is a factor affecting the risk of a development of head and neck cancer and increases the risk of the development of a second primary tumour. It also increases the risk of cardiovascular disease in a particular patient which may in turn increase the anaesthetic risk during treatment. Similarly alcohol consumption, besides being synergistic with tobacco may also cause liver disease and therefore excessive bleeding at operation. Both tobacco and alcohol, especially in combination, add to the morbidity of radiotherapy.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sz="4000" b="1" smtClean="0"/>
              <a:t>Aetiology/risk factors</a:t>
            </a:r>
            <a:r>
              <a:rPr lang="en-US" sz="4000" smtClean="0"/>
              <a:t/>
            </a:r>
            <a:br>
              <a:rPr lang="en-US" sz="4000" smtClean="0"/>
            </a:br>
            <a:endParaRPr lang="en-US" sz="4000" smtClean="0"/>
          </a:p>
        </p:txBody>
      </p:sp>
      <p:sp>
        <p:nvSpPr>
          <p:cNvPr id="12291" name="Rectangle 3"/>
          <p:cNvSpPr>
            <a:spLocks noGrp="1" noChangeArrowheads="1"/>
          </p:cNvSpPr>
          <p:nvPr>
            <p:ph type="body" idx="1"/>
          </p:nvPr>
        </p:nvSpPr>
        <p:spPr/>
        <p:txBody>
          <a:bodyPr/>
          <a:lstStyle/>
          <a:p>
            <a:pPr algn="l" rtl="0" eaLnBrk="1" hangingPunct="1">
              <a:lnSpc>
                <a:spcPct val="80000"/>
              </a:lnSpc>
              <a:buFont typeface="Wingdings" pitchFamily="2" charset="2"/>
              <a:buNone/>
              <a:defRPr/>
            </a:pPr>
            <a:r>
              <a:rPr lang="en-US" sz="2400" b="1" smtClean="0"/>
              <a:t>Globally, tobacco consumption in all its various forms (smoking, chewing &amp; snuff dipping etc.) is the commonest aetiological risk factor. </a:t>
            </a:r>
          </a:p>
          <a:p>
            <a:pPr algn="l" rtl="0" eaLnBrk="1" hangingPunct="1">
              <a:lnSpc>
                <a:spcPct val="80000"/>
              </a:lnSpc>
              <a:buFont typeface="Wingdings" pitchFamily="2" charset="2"/>
              <a:buNone/>
              <a:defRPr/>
            </a:pPr>
            <a:r>
              <a:rPr lang="en-US" sz="2400" b="1" smtClean="0"/>
              <a:t> In developing countries the use of tobacco and /or the areca (betel) nut produces chronic, potentially malignant lesions (leucoplakia, erythroplakia &amp; submucous fibrosis) from which the majority of oral cancers arise. Conversely, in developed countries, potentially malignant lesions are identifiable in only a minority of cases and the majority of oral cancers arise de novo from clinically normal mucosa. These cancers are more aggressive and have a poorer prognosis than those arising within areas of tobacco induced leucoplakia.</a:t>
            </a:r>
          </a:p>
          <a:p>
            <a:pPr algn="l" rtl="0" eaLnBrk="1" hangingPunct="1">
              <a:lnSpc>
                <a:spcPct val="80000"/>
              </a:lnSpc>
              <a:buFont typeface="Wingdings" pitchFamily="2" charset="2"/>
              <a:buNone/>
              <a:defRPr/>
            </a:pPr>
            <a:endParaRPr lang="en-US" sz="2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endParaRPr lang="en-US" smtClean="0"/>
          </a:p>
        </p:txBody>
      </p:sp>
      <p:sp>
        <p:nvSpPr>
          <p:cNvPr id="20483" name="Rectangle 3"/>
          <p:cNvSpPr>
            <a:spLocks noGrp="1" noChangeArrowheads="1"/>
          </p:cNvSpPr>
          <p:nvPr>
            <p:ph type="body" idx="1"/>
          </p:nvPr>
        </p:nvSpPr>
        <p:spPr/>
        <p:txBody>
          <a:bodyPr/>
          <a:lstStyle/>
          <a:p>
            <a:pPr algn="l" rtl="0" eaLnBrk="1" hangingPunct="1">
              <a:lnSpc>
                <a:spcPct val="80000"/>
              </a:lnSpc>
              <a:buFont typeface="Wingdings" pitchFamily="2" charset="2"/>
              <a:buNone/>
              <a:defRPr/>
            </a:pPr>
            <a:r>
              <a:rPr lang="en-US" sz="2000" b="1" smtClean="0"/>
              <a:t>In the Western world cigarette smoking is responsible for the majority of all tobacco related oral cancers. The risk of developing oral cancer is directly related to the intensity of tobacco usage with heavy smokers (over 20 cigarettes or 5 cigars per day) having a six fold increased risk of developing the disease compared to non-smokers. Quitting smoking for 10 years or more reduces the odds ratio for developing oral cancer almost to unity. Oral cancer is rare in non-smokers.</a:t>
            </a:r>
          </a:p>
          <a:p>
            <a:pPr algn="l" rtl="0" eaLnBrk="1" hangingPunct="1">
              <a:lnSpc>
                <a:spcPct val="80000"/>
              </a:lnSpc>
              <a:buFont typeface="Wingdings" pitchFamily="2" charset="2"/>
              <a:buNone/>
              <a:defRPr/>
            </a:pPr>
            <a:r>
              <a:rPr lang="en-US" sz="2000" b="1" smtClean="0"/>
              <a:t> Alcohol is an independent risk factor for oral cancer and also acts synergistically with tobacco in an additive or multiplicative fashion. Heavy drinkers (&gt;30 drinks per week) and heavy smokers have a relative risk for developing oral cancer 24 times greater than non-drinkers and non-smokers</a:t>
            </a:r>
            <a:r>
              <a:rPr lang="en-US" sz="2000"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endParaRPr lang="en-US" smtClean="0"/>
          </a:p>
        </p:txBody>
      </p:sp>
      <p:sp>
        <p:nvSpPr>
          <p:cNvPr id="21507" name="Rectangle 3"/>
          <p:cNvSpPr>
            <a:spLocks noGrp="1" noChangeArrowheads="1"/>
          </p:cNvSpPr>
          <p:nvPr>
            <p:ph type="body" idx="1"/>
          </p:nvPr>
        </p:nvSpPr>
        <p:spPr/>
        <p:txBody>
          <a:bodyPr/>
          <a:lstStyle/>
          <a:p>
            <a:pPr algn="l" rtl="0" eaLnBrk="1" hangingPunct="1">
              <a:lnSpc>
                <a:spcPct val="80000"/>
              </a:lnSpc>
              <a:buFont typeface="Wingdings" pitchFamily="2" charset="2"/>
              <a:buNone/>
              <a:defRPr/>
            </a:pPr>
            <a:r>
              <a:rPr lang="en-US" sz="2400" smtClean="0"/>
              <a:t>Of the many viruses that are potential candidates for oral carcinogenesis there is little or no evidence at the present time for either the retroviruses, adenoviruses or the Epstein-Barr virus being involved either directly or indirectly. There are some data implicating Herpes simplex viruses (</a:t>
            </a:r>
            <a:r>
              <a:rPr lang="en-US" sz="2400" b="1" smtClean="0"/>
              <a:t>HSV</a:t>
            </a:r>
            <a:r>
              <a:rPr lang="en-US" sz="2400" smtClean="0"/>
              <a:t>) and the Human papillomaviruses (</a:t>
            </a:r>
            <a:r>
              <a:rPr lang="en-US" sz="2400" b="1" smtClean="0"/>
              <a:t>HPV)</a:t>
            </a:r>
            <a:r>
              <a:rPr lang="en-US" sz="2400" smtClean="0"/>
              <a:t> in the aetiology of oral cancer  although, if they do have an oncogenic role it is likely to be small.</a:t>
            </a:r>
          </a:p>
          <a:p>
            <a:pPr algn="l" rtl="0" eaLnBrk="1" hangingPunct="1">
              <a:lnSpc>
                <a:spcPct val="80000"/>
              </a:lnSpc>
              <a:buFont typeface="Wingdings" pitchFamily="2" charset="2"/>
              <a:buNone/>
              <a:defRPr/>
            </a:pPr>
            <a:r>
              <a:rPr lang="en-US" sz="2400" smtClean="0"/>
              <a:t> Lower socio-economic status is positively linked with a higher incidence of oral cancer. </a:t>
            </a:r>
          </a:p>
          <a:p>
            <a:pPr algn="l" rtl="0" eaLnBrk="1" hangingPunct="1">
              <a:lnSpc>
                <a:spcPct val="80000"/>
              </a:lnSpc>
              <a:buFont typeface="Wingdings" pitchFamily="2" charset="2"/>
              <a:buNone/>
              <a:defRPr/>
            </a:pPr>
            <a:r>
              <a:rPr lang="en-US" sz="2400" smtClean="0"/>
              <a:t> First degree relatives of persons with squamous cell carcinoma of the head and neck have a significantly increased relative risk  for developing head and neck cancer.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endParaRPr lang="en-US" smtClean="0"/>
          </a:p>
        </p:txBody>
      </p:sp>
      <p:sp>
        <p:nvSpPr>
          <p:cNvPr id="13315" name="Rectangle 3"/>
          <p:cNvSpPr>
            <a:spLocks noGrp="1" noChangeArrowheads="1"/>
          </p:cNvSpPr>
          <p:nvPr>
            <p:ph type="body" idx="1"/>
          </p:nvPr>
        </p:nvSpPr>
        <p:spPr/>
        <p:txBody>
          <a:bodyPr/>
          <a:lstStyle/>
          <a:p>
            <a:pPr algn="l" rtl="0" eaLnBrk="1" hangingPunct="1">
              <a:lnSpc>
                <a:spcPct val="80000"/>
              </a:lnSpc>
              <a:buFont typeface="Wingdings" pitchFamily="2" charset="2"/>
              <a:buNone/>
              <a:defRPr/>
            </a:pPr>
            <a:r>
              <a:rPr lang="en-US" sz="2800" b="1" smtClean="0"/>
              <a:t> </a:t>
            </a:r>
            <a:r>
              <a:rPr lang="en-US" sz="2800" smtClean="0"/>
              <a:t>Approximately 15% of oral and oropharyngeal cancers can be attributed to dietary deficiencies or imbalances.  Frequent consumption of fresh fruit and vegetables reduces the risk (0.5-0.7) of developing oral and oropharyngeal cancer  and b-Carotene and vitamin E can produce regression of oral leucoplakia. Prolonged and heavy consumption of foods rich in nitrites and nitrosamines such as preserved meats and fish significantly increases lifetime risk for the development of oral cancer as may diets low in carotenoids. </a:t>
            </a:r>
          </a:p>
          <a:p>
            <a:pPr algn="l" rtl="0" eaLnBrk="1" hangingPunct="1">
              <a:lnSpc>
                <a:spcPct val="80000"/>
              </a:lnSpc>
              <a:buFont typeface="Wingdings" pitchFamily="2" charset="2"/>
              <a:buNone/>
              <a:defRPr/>
            </a:pPr>
            <a:endParaRPr lang="en-US" sz="2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z="4000" b="1" smtClean="0"/>
              <a:t>What are the risk factors for oral cancer?</a:t>
            </a:r>
          </a:p>
        </p:txBody>
      </p:sp>
      <p:graphicFrame>
        <p:nvGraphicFramePr>
          <p:cNvPr id="26648" name="Group 24"/>
          <p:cNvGraphicFramePr>
            <a:graphicFrameLocks noGrp="1"/>
          </p:cNvGraphicFramePr>
          <p:nvPr>
            <p:ph idx="1"/>
          </p:nvPr>
        </p:nvGraphicFramePr>
        <p:xfrm>
          <a:off x="431483" y="1600200"/>
          <a:ext cx="8255317" cy="4525963"/>
        </p:xfrm>
        <a:graphic>
          <a:graphicData uri="http://schemas.openxmlformats.org/drawingml/2006/table">
            <a:tbl>
              <a:tblPr rtl="1"/>
              <a:tblGrid>
                <a:gridCol w="8047037"/>
                <a:gridCol w="208280"/>
              </a:tblGrid>
              <a:tr h="4525963">
                <a:tc>
                  <a:txBody>
                    <a:bodyPr/>
                    <a:lstStyle/>
                    <a:p>
                      <a:pPr marL="342900" marR="0" lvl="0" indent="-342900" algn="l" defTabSz="914400" rtl="0" eaLnBrk="1" fontAlgn="base" latinLnBrk="0" hangingPunct="1">
                        <a:lnSpc>
                          <a:spcPct val="100000"/>
                        </a:lnSpc>
                        <a:spcBef>
                          <a:spcPct val="0"/>
                        </a:spcBef>
                        <a:spcAft>
                          <a:spcPct val="0"/>
                        </a:spcAft>
                        <a:buClr>
                          <a:schemeClr val="hlink"/>
                        </a:buClr>
                        <a:buSzPct val="60000"/>
                        <a:buFont typeface="Wingdings" pitchFamily="2" charset="2"/>
                        <a:buChar char="n"/>
                        <a:tabLst>
                          <a:tab pos="3717925" algn="l"/>
                        </a:tabLst>
                      </a:pPr>
                      <a:r>
                        <a:rPr kumimoji="0" lang="en-US" sz="2400" b="1"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Tobacco</a:t>
                      </a:r>
                      <a:r>
                        <a:rPr kumimoji="0" lang="en-US" sz="18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:The majority of patients with oral cancer (90 percent) use tobacco in one form or another. Tobacco can damage cells in the lining of the oral cavity and oropharynx, causing abnormal cells to grow more rapidly to repair the damage. Researchers believe that the DNA-damaging chemicals in tobacco are linked to the increased risk of oral cancer, according to the American Cancer Society.</a:t>
                      </a:r>
                    </a:p>
                    <a:p>
                      <a:pPr marL="342900" marR="0" lvl="0" indent="-342900" algn="l" defTabSz="914400" rtl="0" eaLnBrk="1" fontAlgn="base" latinLnBrk="0" hangingPunct="1">
                        <a:lnSpc>
                          <a:spcPct val="100000"/>
                        </a:lnSpc>
                        <a:spcBef>
                          <a:spcPct val="0"/>
                        </a:spcBef>
                        <a:spcAft>
                          <a:spcPct val="0"/>
                        </a:spcAft>
                        <a:buClr>
                          <a:schemeClr val="hlink"/>
                        </a:buClr>
                        <a:buSzPct val="60000"/>
                        <a:buFont typeface="Wingdings" pitchFamily="2" charset="2"/>
                        <a:buChar char="n"/>
                        <a:tabLst>
                          <a:tab pos="3717925" algn="l"/>
                        </a:tabLst>
                      </a:pPr>
                      <a:r>
                        <a:rPr kumimoji="0" lang="en-US" sz="2400" b="1"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Alcohol</a:t>
                      </a:r>
                      <a:r>
                        <a:rPr kumimoji="0" lang="en-US" sz="18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 The majority of patients with oral cancer (75 to 80 percent) use alcohol frequently. Paired with tobacco use, patients who drink and smoke increase their risk of developing oral cancer even more. Researchers have found that alcohol increases the penetration of DNA-damaging chemicals in the lining of the oral cavity and oropharynx, according to the American Cancer Society. </a:t>
                      </a:r>
                    </a:p>
                    <a:p>
                      <a:pPr marL="342900" marR="0" lvl="0" indent="-342900" algn="l" defTabSz="914400" rtl="0" eaLnBrk="1" fontAlgn="base" latinLnBrk="0" hangingPunct="1">
                        <a:lnSpc>
                          <a:spcPct val="100000"/>
                        </a:lnSpc>
                        <a:spcBef>
                          <a:spcPct val="0"/>
                        </a:spcBef>
                        <a:spcAft>
                          <a:spcPct val="0"/>
                        </a:spcAft>
                        <a:buClr>
                          <a:schemeClr val="hlink"/>
                        </a:buClr>
                        <a:buSzPct val="60000"/>
                        <a:buFont typeface="Wingdings" pitchFamily="2" charset="2"/>
                        <a:buChar char="n"/>
                        <a:tabLst>
                          <a:tab pos="3717925" algn="l"/>
                        </a:tabLst>
                      </a:pP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endParaRPr>
                    </a:p>
                  </a:txBody>
                  <a:tcPr horzOverflow="overflow">
                    <a:lnL cap="flat">
                      <a:noFill/>
                    </a:lnL>
                    <a:lnR>
                      <a:noFill/>
                    </a:lnR>
                    <a:lnT cap="flat">
                      <a:noFill/>
                    </a:lnT>
                    <a:lnB cap="flat">
                      <a:noFill/>
                    </a:lnB>
                    <a:lnTlToBr>
                      <a:noFill/>
                    </a:lnTlToBr>
                    <a:lnBlToTr>
                      <a:noFill/>
                    </a:lnBlToTr>
                    <a:noFill/>
                  </a:tcPr>
                </a:tc>
                <a:tc>
                  <a:txBody>
                    <a:bodyPr/>
                    <a:lstStyle/>
                    <a:p>
                      <a:pPr marL="342900" marR="0" lvl="0" indent="-342900" algn="l" defTabSz="914400" rtl="1" eaLnBrk="1" fontAlgn="base" latinLnBrk="0" hangingPunct="1">
                        <a:lnSpc>
                          <a:spcPct val="100000"/>
                        </a:lnSpc>
                        <a:spcBef>
                          <a:spcPct val="0"/>
                        </a:spcBef>
                        <a:spcAft>
                          <a:spcPct val="0"/>
                        </a:spcAft>
                        <a:buClr>
                          <a:schemeClr val="hlink"/>
                        </a:buClr>
                        <a:buSzPct val="60000"/>
                        <a:buFont typeface="Wingdings" pitchFamily="2" charset="2"/>
                        <a:buNone/>
                        <a:tabLst/>
                      </a:pPr>
                      <a:r>
                        <a:rPr kumimoji="0" lang="en-US" sz="1800" b="1"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rPr>
                        <a:t>Tobacco use</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Verdana" pitchFamily="34" charset="0"/>
                        <a:cs typeface="Arial" charset="0"/>
                      </a:endParaRPr>
                    </a:p>
                  </a:txBody>
                  <a:tcPr horzOverflow="overflow">
                    <a:lnL>
                      <a:noFill/>
                    </a:lnL>
                    <a:lnR cap="flat">
                      <a:noFill/>
                    </a:lnR>
                    <a:lnT cap="fla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endParaRPr lang="en-US" smtClean="0"/>
          </a:p>
        </p:txBody>
      </p:sp>
      <p:sp>
        <p:nvSpPr>
          <p:cNvPr id="29699" name="Rectangle 3"/>
          <p:cNvSpPr>
            <a:spLocks noGrp="1" noChangeArrowheads="1"/>
          </p:cNvSpPr>
          <p:nvPr>
            <p:ph type="body" idx="1"/>
          </p:nvPr>
        </p:nvSpPr>
        <p:spPr/>
        <p:txBody>
          <a:bodyPr/>
          <a:lstStyle/>
          <a:p>
            <a:pPr algn="l" rtl="0" eaLnBrk="1" hangingPunct="1">
              <a:spcBef>
                <a:spcPct val="0"/>
              </a:spcBef>
              <a:defRPr/>
            </a:pPr>
            <a:r>
              <a:rPr lang="en-US" sz="2400" b="1" smtClean="0"/>
              <a:t>Sun Light</a:t>
            </a:r>
            <a:r>
              <a:rPr lang="en-US" sz="2400" smtClean="0"/>
              <a:t>:</a:t>
            </a:r>
          </a:p>
          <a:p>
            <a:pPr algn="l" rtl="0" eaLnBrk="1" hangingPunct="1">
              <a:spcBef>
                <a:spcPct val="0"/>
              </a:spcBef>
              <a:defRPr/>
            </a:pPr>
            <a:r>
              <a:rPr lang="en-US" sz="2400" b="1" smtClean="0"/>
              <a:t>Chronic irritation</a:t>
            </a:r>
            <a:endParaRPr lang="en-US" sz="2400" smtClean="0"/>
          </a:p>
          <a:p>
            <a:pPr algn="l" rtl="0" eaLnBrk="1" hangingPunct="1">
              <a:defRPr/>
            </a:pPr>
            <a:r>
              <a:rPr lang="en-US" sz="2400" b="1" smtClean="0"/>
              <a:t>Lack of fruits and vegetables in diet </a:t>
            </a:r>
          </a:p>
          <a:p>
            <a:pPr algn="l" rtl="0" eaLnBrk="1" hangingPunct="1">
              <a:defRPr/>
            </a:pPr>
            <a:r>
              <a:rPr lang="en-US" sz="2400" b="1" smtClean="0"/>
              <a:t>Alcohol-containing mouthwash</a:t>
            </a:r>
            <a:endParaRPr lang="ar-SA" sz="2400" b="1" smtClean="0"/>
          </a:p>
          <a:p>
            <a:pPr algn="l" rtl="0" eaLnBrk="1" hangingPunct="1">
              <a:defRPr/>
            </a:pPr>
            <a:r>
              <a:rPr lang="en-US" sz="2400" b="1" smtClean="0"/>
              <a:t>Human papillomavirus (HPV) infection</a:t>
            </a:r>
          </a:p>
          <a:p>
            <a:pPr algn="l" rtl="0" eaLnBrk="1" hangingPunct="1">
              <a:defRPr/>
            </a:pPr>
            <a:r>
              <a:rPr lang="en-US" sz="2400" b="1" smtClean="0"/>
              <a:t>Premalignant conditions   </a:t>
            </a:r>
          </a:p>
          <a:p>
            <a:pPr algn="l" rtl="0" eaLnBrk="1" hangingPunct="1">
              <a:defRPr/>
            </a:pPr>
            <a:r>
              <a:rPr lang="en-US" sz="2400" b="1" smtClean="0"/>
              <a:t>Immune system suppression</a:t>
            </a:r>
          </a:p>
          <a:p>
            <a:pPr algn="l" rtl="0" eaLnBrk="1" hangingPunct="1">
              <a:buFont typeface="Wingdings" pitchFamily="2" charset="2"/>
              <a:buNone/>
              <a:defRPr/>
            </a:pPr>
            <a:endParaRPr lang="en-US" sz="2400" b="1" smtClean="0"/>
          </a:p>
        </p:txBody>
      </p:sp>
      <p:sp>
        <p:nvSpPr>
          <p:cNvPr id="21508" name="Rectangle 5"/>
          <p:cNvSpPr>
            <a:spLocks noChangeArrowheads="1"/>
          </p:cNvSpPr>
          <p:nvPr/>
        </p:nvSpPr>
        <p:spPr bwMode="auto">
          <a:xfrm>
            <a:off x="5872163" y="3246438"/>
            <a:ext cx="265112" cy="366712"/>
          </a:xfrm>
          <a:prstGeom prst="rect">
            <a:avLst/>
          </a:prstGeom>
          <a:noFill/>
          <a:ln w="9525">
            <a:noFill/>
            <a:miter lim="800000"/>
            <a:headEnd/>
            <a:tailEnd/>
          </a:ln>
        </p:spPr>
        <p:txBody>
          <a:bodyPr wrap="none" anchor="ctr">
            <a:spAutoFit/>
          </a:bodyPr>
          <a:lstStyle/>
          <a:p>
            <a:r>
              <a:rPr lang="en-US"/>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endParaRPr lang="en-US" smtClean="0"/>
          </a:p>
        </p:txBody>
      </p:sp>
      <p:sp>
        <p:nvSpPr>
          <p:cNvPr id="3075" name="Rectangle 3"/>
          <p:cNvSpPr>
            <a:spLocks noGrp="1" noChangeArrowheads="1"/>
          </p:cNvSpPr>
          <p:nvPr>
            <p:ph type="body" idx="1"/>
          </p:nvPr>
        </p:nvSpPr>
        <p:spPr/>
        <p:txBody>
          <a:bodyPr/>
          <a:lstStyle/>
          <a:p>
            <a:pPr algn="l" rtl="0" eaLnBrk="1" hangingPunct="1">
              <a:lnSpc>
                <a:spcPct val="90000"/>
              </a:lnSpc>
              <a:buFont typeface="Wingdings" pitchFamily="2" charset="2"/>
              <a:buNone/>
              <a:defRPr/>
            </a:pPr>
            <a:r>
              <a:rPr lang="en-US" sz="2400" b="1" smtClean="0"/>
              <a:t>Definition</a:t>
            </a:r>
            <a:r>
              <a:rPr lang="en-US" sz="2400" smtClean="0"/>
              <a:t/>
            </a:r>
            <a:br>
              <a:rPr lang="en-US" sz="2400" smtClean="0"/>
            </a:br>
            <a:r>
              <a:rPr lang="en-US" sz="2400" smtClean="0"/>
              <a:t>The term "oral" includes the lips and all intra-oral sites corresponding to the ICD9 codes 140 </a:t>
            </a:r>
            <a:r>
              <a:rPr lang="en-US" sz="2400" b="1" smtClean="0"/>
              <a:t>(lip</a:t>
            </a:r>
            <a:r>
              <a:rPr lang="en-US" sz="2400" smtClean="0"/>
              <a:t>), 141 (</a:t>
            </a:r>
            <a:r>
              <a:rPr lang="en-US" sz="2400" b="1" smtClean="0"/>
              <a:t>tongue</a:t>
            </a:r>
            <a:r>
              <a:rPr lang="en-US" sz="2400" smtClean="0"/>
              <a:t>), 143 (</a:t>
            </a:r>
            <a:r>
              <a:rPr lang="en-US" sz="2400" b="1" smtClean="0"/>
              <a:t>gum</a:t>
            </a:r>
            <a:r>
              <a:rPr lang="en-US" sz="2400" smtClean="0"/>
              <a:t>), 144 (</a:t>
            </a:r>
            <a:r>
              <a:rPr lang="en-US" sz="2400" b="1" smtClean="0"/>
              <a:t>floor of mouth</a:t>
            </a:r>
            <a:r>
              <a:rPr lang="en-US" sz="2400" smtClean="0"/>
              <a:t>) and 145 (other </a:t>
            </a:r>
            <a:r>
              <a:rPr lang="en-US" sz="2400" b="1" smtClean="0"/>
              <a:t>non-specific sites</a:t>
            </a:r>
            <a:r>
              <a:rPr lang="en-US" sz="2400" smtClean="0"/>
              <a:t>), but excludes sites 142 (major salivary glands), 146 (oropharynx), 147 (nasopharynx), 148 (hypopharynx) and 149 (ill defined oral/oropharynx) Approximately </a:t>
            </a:r>
            <a:r>
              <a:rPr lang="en-US" sz="2400" b="1" smtClean="0"/>
              <a:t>90%</a:t>
            </a:r>
            <a:r>
              <a:rPr lang="en-US" sz="2400" smtClean="0"/>
              <a:t> of oral cancers are primary </a:t>
            </a:r>
            <a:r>
              <a:rPr lang="en-US" sz="2400" b="1" smtClean="0"/>
              <a:t>squamous cell carcinomas</a:t>
            </a:r>
            <a:r>
              <a:rPr lang="en-US" sz="2400" smtClean="0"/>
              <a:t> arising from the lining mucosa of the mouth, </a:t>
            </a:r>
            <a:r>
              <a:rPr lang="en-US" sz="2400" b="1" smtClean="0"/>
              <a:t>most commonly the tongue and the floor of the mouth.</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endParaRPr lang="en-US" smtClean="0"/>
          </a:p>
        </p:txBody>
      </p:sp>
      <p:sp>
        <p:nvSpPr>
          <p:cNvPr id="52227" name="Rectangle 3"/>
          <p:cNvSpPr>
            <a:spLocks noGrp="1" noChangeArrowheads="1"/>
          </p:cNvSpPr>
          <p:nvPr>
            <p:ph type="body" idx="1"/>
          </p:nvPr>
        </p:nvSpPr>
        <p:spPr/>
        <p:txBody>
          <a:bodyPr/>
          <a:lstStyle/>
          <a:p>
            <a:pPr algn="l" rtl="0" eaLnBrk="1" hangingPunct="1">
              <a:lnSpc>
                <a:spcPct val="90000"/>
              </a:lnSpc>
              <a:buFont typeface="Wingdings" pitchFamily="2" charset="2"/>
              <a:buNone/>
              <a:defRPr/>
            </a:pPr>
            <a:endParaRPr lang="en-US" sz="2800" smtClean="0"/>
          </a:p>
          <a:p>
            <a:pPr algn="l" rtl="0" eaLnBrk="1" hangingPunct="1">
              <a:lnSpc>
                <a:spcPct val="90000"/>
              </a:lnSpc>
              <a:defRPr/>
            </a:pPr>
            <a:r>
              <a:rPr lang="en-US" sz="2400" b="1" smtClean="0"/>
              <a:t>Chronic iron deficiency</a:t>
            </a:r>
            <a:r>
              <a:rPr lang="en-US" sz="2800" smtClean="0"/>
              <a:t> </a:t>
            </a:r>
          </a:p>
          <a:p>
            <a:pPr algn="l" rtl="0" eaLnBrk="1" hangingPunct="1">
              <a:lnSpc>
                <a:spcPct val="90000"/>
              </a:lnSpc>
              <a:defRPr/>
            </a:pPr>
            <a:r>
              <a:rPr lang="en-US" sz="2400" b="1" smtClean="0"/>
              <a:t>Oro-dental factors</a:t>
            </a:r>
            <a:r>
              <a:rPr lang="en-US" sz="2800" smtClean="0"/>
              <a:t> </a:t>
            </a:r>
            <a:r>
              <a:rPr lang="en-US" sz="2000" smtClean="0"/>
              <a:t>such</a:t>
            </a:r>
            <a:r>
              <a:rPr lang="en-US" sz="2800" smtClean="0"/>
              <a:t> </a:t>
            </a:r>
            <a:r>
              <a:rPr lang="en-US" sz="2000" smtClean="0"/>
              <a:t>as poor oral hygiene</a:t>
            </a:r>
            <a:r>
              <a:rPr lang="en-US" sz="2800" smtClean="0"/>
              <a:t>, </a:t>
            </a:r>
            <a:r>
              <a:rPr lang="en-US" sz="2000" smtClean="0"/>
              <a:t>dental neglect, dental caries, periodontal disease and ill fitting dentures may be risk factors but the evidence is largely anecdotal</a:t>
            </a:r>
            <a:r>
              <a:rPr lang="en-US" sz="2800" smtClean="0"/>
              <a:t> </a:t>
            </a:r>
          </a:p>
          <a:p>
            <a:pPr algn="l" rtl="0" eaLnBrk="1" hangingPunct="1">
              <a:lnSpc>
                <a:spcPct val="90000"/>
              </a:lnSpc>
              <a:defRPr/>
            </a:pPr>
            <a:r>
              <a:rPr lang="en-US" sz="2400" b="1" smtClean="0"/>
              <a:t>Previous treatment with radiotherapy to the head and neck region</a:t>
            </a:r>
            <a:r>
              <a:rPr lang="en-US" sz="2800" smtClean="0"/>
              <a:t> </a:t>
            </a:r>
            <a:r>
              <a:rPr lang="en-US" sz="2000" smtClean="0"/>
              <a:t>(for example for Hodgkin's disease) may be a risk factor in the subsequent development of a primary head and neck carcinoma, eg thyroid cancer</a:t>
            </a:r>
            <a:r>
              <a:rPr lang="en-US" sz="2800" smtClean="0"/>
              <a:t> </a:t>
            </a:r>
          </a:p>
          <a:p>
            <a:pPr algn="l" rtl="0" eaLnBrk="1" hangingPunct="1">
              <a:lnSpc>
                <a:spcPct val="90000"/>
              </a:lnSpc>
              <a:defRPr/>
            </a:pPr>
            <a:endParaRPr lang="ar-SA" sz="2800" smtClean="0"/>
          </a:p>
          <a:p>
            <a:pPr algn="l" rtl="0" eaLnBrk="1" hangingPunct="1">
              <a:lnSpc>
                <a:spcPct val="90000"/>
              </a:lnSpc>
              <a:defRPr/>
            </a:pPr>
            <a:endParaRPr lang="en-US" sz="24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z="4000" b="1" smtClean="0"/>
              <a:t>Prognosis</a:t>
            </a:r>
            <a:r>
              <a:rPr lang="en-US" sz="4000" smtClean="0"/>
              <a:t/>
            </a:r>
            <a:br>
              <a:rPr lang="en-US" sz="4000" smtClean="0"/>
            </a:br>
            <a:endParaRPr lang="en-US" sz="4000" smtClean="0"/>
          </a:p>
        </p:txBody>
      </p:sp>
      <p:sp>
        <p:nvSpPr>
          <p:cNvPr id="14339" name="Rectangle 3"/>
          <p:cNvSpPr>
            <a:spLocks noGrp="1" noChangeArrowheads="1"/>
          </p:cNvSpPr>
          <p:nvPr>
            <p:ph type="body" idx="1"/>
          </p:nvPr>
        </p:nvSpPr>
        <p:spPr/>
        <p:txBody>
          <a:bodyPr/>
          <a:lstStyle/>
          <a:p>
            <a:pPr algn="l" rtl="0" eaLnBrk="1" hangingPunct="1">
              <a:lnSpc>
                <a:spcPct val="80000"/>
              </a:lnSpc>
              <a:buFont typeface="Wingdings" pitchFamily="2" charset="2"/>
              <a:buNone/>
              <a:defRPr/>
            </a:pPr>
            <a:r>
              <a:rPr lang="en-US" sz="2000" smtClean="0"/>
              <a:t>Approximately 12,000 people in the US  and 900 in the UK die of oral cancer each year. It is a disease of high lethality, comparable to that of carcinoma of the cervix and greater than that of malignant melanoma. </a:t>
            </a:r>
          </a:p>
          <a:p>
            <a:pPr algn="l" rtl="0" eaLnBrk="1" hangingPunct="1">
              <a:lnSpc>
                <a:spcPct val="80000"/>
              </a:lnSpc>
              <a:buFont typeface="Wingdings" pitchFamily="2" charset="2"/>
              <a:buNone/>
              <a:defRPr/>
            </a:pPr>
            <a:r>
              <a:rPr lang="en-US" sz="2000" smtClean="0"/>
              <a:t>Large tumours with evidence of metastatic spread and tumours thicker than 4mm have a poorer prognosis than those that remain localised to the primary site or are less than 4mm thick. </a:t>
            </a:r>
          </a:p>
          <a:p>
            <a:pPr algn="l" rtl="0" eaLnBrk="1" hangingPunct="1">
              <a:lnSpc>
                <a:spcPct val="80000"/>
              </a:lnSpc>
              <a:buFont typeface="Wingdings" pitchFamily="2" charset="2"/>
              <a:buNone/>
              <a:defRPr/>
            </a:pPr>
            <a:r>
              <a:rPr lang="en-US" sz="2000" smtClean="0"/>
              <a:t> 5-year survival rates are over 80% for persons with early stage disease, over 40% for those with regional disease and less than 20% for patients with metastatic disease. </a:t>
            </a:r>
          </a:p>
          <a:p>
            <a:pPr algn="l" rtl="0" eaLnBrk="1" hangingPunct="1">
              <a:lnSpc>
                <a:spcPct val="80000"/>
              </a:lnSpc>
              <a:buFont typeface="Wingdings" pitchFamily="2" charset="2"/>
              <a:buNone/>
              <a:defRPr/>
            </a:pPr>
            <a:r>
              <a:rPr lang="en-US" sz="2000" b="1" smtClean="0"/>
              <a:t>The status of the cervical nodes is the most important prognostic indicator of survival for patients with oral cancer.</a:t>
            </a:r>
          </a:p>
          <a:p>
            <a:pPr algn="l" rtl="0" eaLnBrk="1" hangingPunct="1">
              <a:lnSpc>
                <a:spcPct val="80000"/>
              </a:lnSpc>
              <a:buFont typeface="Wingdings" pitchFamily="2" charset="2"/>
              <a:buNone/>
              <a:defRPr/>
            </a:pPr>
            <a:r>
              <a:rPr lang="en-US" sz="2000" smtClean="0"/>
              <a:t> </a:t>
            </a:r>
          </a:p>
          <a:p>
            <a:pPr algn="l" rtl="0" eaLnBrk="1" hangingPunct="1">
              <a:lnSpc>
                <a:spcPct val="80000"/>
              </a:lnSpc>
              <a:buFont typeface="Wingdings" pitchFamily="2" charset="2"/>
              <a:buNone/>
              <a:defRPr/>
            </a:pPr>
            <a:r>
              <a:rPr lang="en-US" sz="2000" smtClean="0"/>
              <a:t> The development of nodal metastases halves the 5-year survival rate.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en-US" smtClean="0"/>
              <a:t>Factors influence the Prognosis</a:t>
            </a:r>
          </a:p>
        </p:txBody>
      </p:sp>
      <p:sp>
        <p:nvSpPr>
          <p:cNvPr id="53251" name="Rectangle 3"/>
          <p:cNvSpPr>
            <a:spLocks noGrp="1" noChangeArrowheads="1"/>
          </p:cNvSpPr>
          <p:nvPr>
            <p:ph type="body" idx="1"/>
          </p:nvPr>
        </p:nvSpPr>
        <p:spPr/>
        <p:txBody>
          <a:bodyPr/>
          <a:lstStyle/>
          <a:p>
            <a:pPr algn="l" rtl="0" eaLnBrk="1" hangingPunct="1">
              <a:defRPr/>
            </a:pPr>
            <a:r>
              <a:rPr lang="en-US" smtClean="0"/>
              <a:t>Early Vs late diagnosis</a:t>
            </a:r>
          </a:p>
          <a:p>
            <a:pPr algn="l" rtl="0" eaLnBrk="1" hangingPunct="1">
              <a:defRPr/>
            </a:pPr>
            <a:r>
              <a:rPr lang="en-US" smtClean="0"/>
              <a:t>Extent of disease</a:t>
            </a:r>
          </a:p>
          <a:p>
            <a:pPr algn="l" rtl="0" eaLnBrk="1" hangingPunct="1">
              <a:defRPr/>
            </a:pPr>
            <a:r>
              <a:rPr lang="en-US" smtClean="0"/>
              <a:t>Site</a:t>
            </a:r>
          </a:p>
          <a:p>
            <a:pPr algn="l" rtl="0" eaLnBrk="1" hangingPunct="1">
              <a:defRPr/>
            </a:pPr>
            <a:r>
              <a:rPr lang="en-US" smtClean="0"/>
              <a:t>Pathology</a:t>
            </a:r>
          </a:p>
          <a:p>
            <a:pPr algn="l" rtl="0" eaLnBrk="1" hangingPunct="1">
              <a:defRPr/>
            </a:pPr>
            <a:r>
              <a:rPr lang="en-US" smtClean="0"/>
              <a:t>Age </a:t>
            </a:r>
          </a:p>
          <a:p>
            <a:pPr algn="l" rtl="0" eaLnBrk="1" hangingPunct="1">
              <a:defRPr/>
            </a:pPr>
            <a:r>
              <a:rPr lang="en-US" smtClean="0"/>
              <a:t>Treatment  </a:t>
            </a:r>
          </a:p>
          <a:p>
            <a:pPr algn="l" rtl="0" eaLnBrk="1" hangingPunct="1">
              <a:defRPr/>
            </a:pPr>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sz="4000" b="1" smtClean="0"/>
              <a:t>The TNM staging system </a:t>
            </a:r>
            <a:r>
              <a:rPr lang="en-US" sz="4000" smtClean="0"/>
              <a:t/>
            </a:r>
            <a:br>
              <a:rPr lang="en-US" sz="4000" smtClean="0"/>
            </a:br>
            <a:endParaRPr lang="en-US" sz="4000" smtClean="0"/>
          </a:p>
        </p:txBody>
      </p:sp>
      <p:sp>
        <p:nvSpPr>
          <p:cNvPr id="15363" name="Rectangle 3"/>
          <p:cNvSpPr>
            <a:spLocks noGrp="1" noChangeArrowheads="1"/>
          </p:cNvSpPr>
          <p:nvPr>
            <p:ph type="body" idx="1"/>
          </p:nvPr>
        </p:nvSpPr>
        <p:spPr/>
        <p:txBody>
          <a:bodyPr/>
          <a:lstStyle/>
          <a:p>
            <a:pPr algn="l" rtl="0" eaLnBrk="1" hangingPunct="1">
              <a:buFont typeface="Wingdings" pitchFamily="2" charset="2"/>
              <a:buNone/>
              <a:defRPr/>
            </a:pPr>
            <a:r>
              <a:rPr lang="en-US" smtClean="0"/>
              <a:t>Another method of staging oral carcinomas is referred to as the TNM method. In this method T describes the tumor, N describes the lymph nodes, and M describes distant metastasis. </a:t>
            </a:r>
            <a:endParaRPr lang="en-US" b="1" smtClean="0"/>
          </a:p>
          <a:p>
            <a:pPr algn="l" rtl="0" eaLnBrk="1" hangingPunct="1">
              <a:buFont typeface="Wingdings" pitchFamily="2" charset="2"/>
              <a:buNone/>
              <a:defRPr/>
            </a:pPr>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smtClean="0"/>
              <a:t> </a:t>
            </a:r>
          </a:p>
        </p:txBody>
      </p:sp>
      <p:sp>
        <p:nvSpPr>
          <p:cNvPr id="32771" name="Rectangle 3"/>
          <p:cNvSpPr>
            <a:spLocks noGrp="1" noChangeArrowheads="1"/>
          </p:cNvSpPr>
          <p:nvPr>
            <p:ph type="body" idx="1"/>
          </p:nvPr>
        </p:nvSpPr>
        <p:spPr/>
        <p:txBody>
          <a:bodyPr/>
          <a:lstStyle/>
          <a:p>
            <a:pPr algn="l" rtl="0" eaLnBrk="1" hangingPunct="1">
              <a:lnSpc>
                <a:spcPct val="80000"/>
              </a:lnSpc>
              <a:buFont typeface="Wingdings" pitchFamily="2" charset="2"/>
              <a:buNone/>
              <a:defRPr/>
            </a:pPr>
            <a:r>
              <a:rPr lang="en-US" sz="2000" b="1" smtClean="0"/>
              <a:t>TX</a:t>
            </a:r>
            <a:r>
              <a:rPr lang="en-US" sz="2000" smtClean="0"/>
              <a:t> No available information on primary tumor</a:t>
            </a:r>
            <a:br>
              <a:rPr lang="en-US" sz="2000" smtClean="0"/>
            </a:br>
            <a:r>
              <a:rPr lang="en-US" sz="2000" smtClean="0"/>
              <a:t/>
            </a:r>
            <a:br>
              <a:rPr lang="en-US" sz="2000" smtClean="0"/>
            </a:br>
            <a:r>
              <a:rPr lang="en-US" sz="2000" b="1" smtClean="0"/>
              <a:t>T0</a:t>
            </a:r>
            <a:r>
              <a:rPr lang="en-US" sz="2000" smtClean="0"/>
              <a:t> No evidence of primary tumor</a:t>
            </a:r>
            <a:br>
              <a:rPr lang="en-US" sz="2000" smtClean="0"/>
            </a:br>
            <a:r>
              <a:rPr lang="en-US" sz="2000" smtClean="0"/>
              <a:t/>
            </a:r>
            <a:br>
              <a:rPr lang="en-US" sz="2000" smtClean="0"/>
            </a:br>
            <a:r>
              <a:rPr lang="en-US" sz="2000" b="1" smtClean="0"/>
              <a:t>T1S</a:t>
            </a:r>
            <a:r>
              <a:rPr lang="en-US" sz="2000" smtClean="0"/>
              <a:t> Carcinoma in situ</a:t>
            </a:r>
            <a:br>
              <a:rPr lang="en-US" sz="2000" smtClean="0"/>
            </a:br>
            <a:r>
              <a:rPr lang="en-US" sz="2000" smtClean="0"/>
              <a:t/>
            </a:r>
            <a:br>
              <a:rPr lang="en-US" sz="2000" smtClean="0"/>
            </a:br>
            <a:r>
              <a:rPr lang="en-US" sz="2000" b="1" smtClean="0"/>
              <a:t>T1</a:t>
            </a:r>
            <a:r>
              <a:rPr lang="en-US" sz="2000" smtClean="0"/>
              <a:t> Tumor 2 cm or less in greatest dimension</a:t>
            </a:r>
            <a:br>
              <a:rPr lang="en-US" sz="2000" smtClean="0"/>
            </a:br>
            <a:r>
              <a:rPr lang="en-US" sz="2000" smtClean="0"/>
              <a:t/>
            </a:r>
            <a:br>
              <a:rPr lang="en-US" sz="2000" smtClean="0"/>
            </a:br>
            <a:r>
              <a:rPr lang="en-US" sz="2000" b="1" smtClean="0"/>
              <a:t>T2</a:t>
            </a:r>
            <a:r>
              <a:rPr lang="en-US" sz="2000" smtClean="0"/>
              <a:t> Tumor more than 2 cm but not more than 4 cm in greatest dimension</a:t>
            </a:r>
            <a:br>
              <a:rPr lang="en-US" sz="2000" smtClean="0"/>
            </a:br>
            <a:r>
              <a:rPr lang="en-US" sz="2000" smtClean="0"/>
              <a:t/>
            </a:r>
            <a:br>
              <a:rPr lang="en-US" sz="2000" smtClean="0"/>
            </a:br>
            <a:r>
              <a:rPr lang="en-US" sz="2000" b="1" smtClean="0"/>
              <a:t>T3</a:t>
            </a:r>
            <a:r>
              <a:rPr lang="en-US" sz="2000" smtClean="0"/>
              <a:t> Tumor more than 4 cm in greatest dimension. </a:t>
            </a:r>
          </a:p>
          <a:p>
            <a:pPr algn="l" rtl="0" eaLnBrk="1" hangingPunct="1">
              <a:lnSpc>
                <a:spcPct val="80000"/>
              </a:lnSpc>
              <a:buFont typeface="Wingdings" pitchFamily="2" charset="2"/>
              <a:buNone/>
              <a:defRPr/>
            </a:pPr>
            <a:r>
              <a:rPr lang="en-US" sz="2000" smtClean="0"/>
              <a:t/>
            </a:r>
            <a:br>
              <a:rPr lang="en-US" sz="2000" smtClean="0"/>
            </a:br>
            <a:r>
              <a:rPr lang="en-US" sz="2000" b="1" smtClean="0"/>
              <a:t>T4</a:t>
            </a:r>
            <a:r>
              <a:rPr lang="en-US" sz="2000" smtClean="0"/>
              <a:t> (Oral cavity) Tumor invades adjacent structures (e.g., through cortical bone, into deep [extrinsic] muscle of tongue, maxillary sinus, skin)</a:t>
            </a:r>
            <a:br>
              <a:rPr lang="en-US" sz="2000" smtClean="0"/>
            </a:br>
            <a:endParaRPr lang="en-US" sz="20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endParaRPr lang="en-US" smtClean="0"/>
          </a:p>
        </p:txBody>
      </p:sp>
      <p:sp>
        <p:nvSpPr>
          <p:cNvPr id="18435" name="Rectangle 3"/>
          <p:cNvSpPr>
            <a:spLocks noGrp="1" noChangeArrowheads="1"/>
          </p:cNvSpPr>
          <p:nvPr>
            <p:ph type="body" idx="1"/>
          </p:nvPr>
        </p:nvSpPr>
        <p:spPr/>
        <p:txBody>
          <a:bodyPr/>
          <a:lstStyle/>
          <a:p>
            <a:pPr algn="l" rtl="0" eaLnBrk="1" hangingPunct="1">
              <a:lnSpc>
                <a:spcPct val="80000"/>
              </a:lnSpc>
              <a:buFont typeface="Wingdings" pitchFamily="2" charset="2"/>
              <a:buNone/>
              <a:defRPr/>
            </a:pPr>
            <a:r>
              <a:rPr lang="en-US" sz="2400" b="1" smtClean="0"/>
              <a:t>    NX</a:t>
            </a:r>
            <a:r>
              <a:rPr lang="en-US" sz="2400" smtClean="0"/>
              <a:t> Regional lymph nodes cannot be assessed</a:t>
            </a:r>
            <a:br>
              <a:rPr lang="en-US" sz="2400" smtClean="0"/>
            </a:br>
            <a:r>
              <a:rPr lang="en-US" sz="2400" smtClean="0"/>
              <a:t/>
            </a:r>
            <a:br>
              <a:rPr lang="en-US" sz="2400" smtClean="0"/>
            </a:br>
            <a:r>
              <a:rPr lang="en-US" sz="2400" b="1" smtClean="0"/>
              <a:t>N0</a:t>
            </a:r>
            <a:r>
              <a:rPr lang="en-US" sz="2400" smtClean="0"/>
              <a:t> No regional lymph node metastasis</a:t>
            </a:r>
            <a:br>
              <a:rPr lang="en-US" sz="2400" smtClean="0"/>
            </a:br>
            <a:r>
              <a:rPr lang="en-US" sz="2400" smtClean="0"/>
              <a:t/>
            </a:r>
            <a:br>
              <a:rPr lang="en-US" sz="2400" smtClean="0"/>
            </a:br>
            <a:r>
              <a:rPr lang="en-US" sz="2400" b="1" smtClean="0"/>
              <a:t>N1</a:t>
            </a:r>
            <a:r>
              <a:rPr lang="en-US" sz="2400" smtClean="0"/>
              <a:t> Metastasis in a single ipsilateral lymph node, 3 cm or less in greatest dimension</a:t>
            </a:r>
            <a:br>
              <a:rPr lang="en-US" sz="2400" smtClean="0"/>
            </a:br>
            <a:r>
              <a:rPr lang="en-US" sz="2400" smtClean="0"/>
              <a:t/>
            </a:r>
            <a:br>
              <a:rPr lang="en-US" sz="2400" smtClean="0"/>
            </a:br>
            <a:r>
              <a:rPr lang="en-US" sz="2400" b="1" smtClean="0"/>
              <a:t>N2</a:t>
            </a:r>
            <a:r>
              <a:rPr lang="en-US" sz="2400" smtClean="0"/>
              <a:t> Metastasis in a single ipsilateral lymph node, more than 3 cm but not more than</a:t>
            </a:r>
            <a:br>
              <a:rPr lang="en-US" sz="2400" smtClean="0"/>
            </a:br>
            <a:r>
              <a:rPr lang="en-US" sz="2400" smtClean="0"/>
              <a:t>6 cm in greatest dimension; or multiple ipsilateral positive lymph nodes none more than 6 cm</a:t>
            </a:r>
            <a:br>
              <a:rPr lang="en-US" sz="2400" smtClean="0"/>
            </a:br>
            <a:r>
              <a:rPr lang="en-US" sz="2400" smtClean="0"/>
              <a:t>in diameter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endParaRPr lang="en-US" smtClean="0"/>
          </a:p>
        </p:txBody>
      </p:sp>
      <p:sp>
        <p:nvSpPr>
          <p:cNvPr id="16387" name="Rectangle 3"/>
          <p:cNvSpPr>
            <a:spLocks noGrp="1" noChangeArrowheads="1"/>
          </p:cNvSpPr>
          <p:nvPr>
            <p:ph type="body" idx="1"/>
          </p:nvPr>
        </p:nvSpPr>
        <p:spPr/>
        <p:txBody>
          <a:bodyPr/>
          <a:lstStyle/>
          <a:p>
            <a:pPr algn="l" rtl="0" eaLnBrk="1" hangingPunct="1">
              <a:lnSpc>
                <a:spcPct val="80000"/>
              </a:lnSpc>
              <a:buFont typeface="Wingdings" pitchFamily="2" charset="2"/>
              <a:buNone/>
              <a:defRPr/>
            </a:pPr>
            <a:r>
              <a:rPr lang="en-US" sz="2400" smtClean="0"/>
              <a:t/>
            </a:r>
            <a:br>
              <a:rPr lang="en-US" sz="2400" smtClean="0"/>
            </a:br>
            <a:r>
              <a:rPr lang="en-US" sz="2400" b="1" smtClean="0"/>
              <a:t>N2a</a:t>
            </a:r>
            <a:r>
              <a:rPr lang="en-US" sz="2400" smtClean="0"/>
              <a:t> Metastasis in single ipsilateral lymph node more than 3 cm but not more than 6 cm in greatest dimension</a:t>
            </a:r>
            <a:br>
              <a:rPr lang="en-US" sz="2400" smtClean="0"/>
            </a:br>
            <a:r>
              <a:rPr lang="en-US" sz="2400" smtClean="0"/>
              <a:t/>
            </a:r>
            <a:br>
              <a:rPr lang="en-US" sz="2400" smtClean="0"/>
            </a:br>
            <a:r>
              <a:rPr lang="en-US" sz="2400" b="1" smtClean="0"/>
              <a:t>N2b</a:t>
            </a:r>
            <a:r>
              <a:rPr lang="en-US" sz="2400" smtClean="0"/>
              <a:t> Metastasis in multiple ipsilateral lymph nodes, none more than 6 cm in greatest dimension</a:t>
            </a:r>
            <a:br>
              <a:rPr lang="en-US" sz="2400" smtClean="0"/>
            </a:br>
            <a:r>
              <a:rPr lang="en-US" sz="2400" smtClean="0"/>
              <a:t/>
            </a:r>
            <a:br>
              <a:rPr lang="en-US" sz="2400" smtClean="0"/>
            </a:br>
            <a:r>
              <a:rPr lang="en-US" sz="2400" smtClean="0"/>
              <a:t/>
            </a:r>
            <a:br>
              <a:rPr lang="en-US" sz="2400" smtClean="0"/>
            </a:br>
            <a:r>
              <a:rPr lang="en-US" sz="2400" b="1" smtClean="0"/>
              <a:t>N3</a:t>
            </a:r>
            <a:r>
              <a:rPr lang="en-US" sz="2400" smtClean="0"/>
              <a:t> Metastasis in a lymph node more than 6 cm in greatest dimension(N3a), bliateral nodes (N3b) contralateral node or nodes (N3c).</a:t>
            </a:r>
            <a:br>
              <a:rPr lang="en-US" sz="2400" smtClean="0"/>
            </a:br>
            <a:r>
              <a:rPr lang="en-US" sz="2400" smtClean="0"/>
              <a:t/>
            </a:r>
            <a:br>
              <a:rPr lang="en-US" sz="2400" smtClean="0"/>
            </a:br>
            <a:endParaRPr lang="en-US" sz="24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endParaRPr lang="en-US" smtClean="0"/>
          </a:p>
        </p:txBody>
      </p:sp>
      <p:sp>
        <p:nvSpPr>
          <p:cNvPr id="17411" name="Rectangle 3"/>
          <p:cNvSpPr>
            <a:spLocks noGrp="1" noChangeArrowheads="1"/>
          </p:cNvSpPr>
          <p:nvPr>
            <p:ph type="body" idx="1"/>
          </p:nvPr>
        </p:nvSpPr>
        <p:spPr/>
        <p:txBody>
          <a:bodyPr/>
          <a:lstStyle/>
          <a:p>
            <a:pPr algn="l" rtl="0" eaLnBrk="1" hangingPunct="1">
              <a:buFont typeface="Wingdings" pitchFamily="2" charset="2"/>
              <a:buNone/>
              <a:defRPr/>
            </a:pPr>
            <a:r>
              <a:rPr lang="en-US" b="1" smtClean="0"/>
              <a:t>MX </a:t>
            </a:r>
            <a:r>
              <a:rPr lang="en-US" smtClean="0"/>
              <a:t>Presence of distant metastasis cannot be assessed</a:t>
            </a:r>
            <a:br>
              <a:rPr lang="en-US" smtClean="0"/>
            </a:br>
            <a:r>
              <a:rPr lang="en-US" smtClean="0"/>
              <a:t/>
            </a:r>
            <a:br>
              <a:rPr lang="en-US" smtClean="0"/>
            </a:br>
            <a:r>
              <a:rPr lang="en-US" b="1" smtClean="0"/>
              <a:t>M0</a:t>
            </a:r>
            <a:r>
              <a:rPr lang="en-US" smtClean="0"/>
              <a:t> No distant metastasis</a:t>
            </a:r>
            <a:br>
              <a:rPr lang="en-US" smtClean="0"/>
            </a:br>
            <a:r>
              <a:rPr lang="en-US" smtClean="0"/>
              <a:t/>
            </a:r>
            <a:br>
              <a:rPr lang="en-US" smtClean="0"/>
            </a:br>
            <a:r>
              <a:rPr lang="en-US" b="1" smtClean="0"/>
              <a:t>M1</a:t>
            </a:r>
            <a:r>
              <a:rPr lang="en-US" smtClean="0"/>
              <a:t> Distant metastasis</a:t>
            </a:r>
            <a:br>
              <a:rPr lang="en-US" smtClean="0"/>
            </a:br>
            <a:endParaRPr lang="en-US" smtClean="0"/>
          </a:p>
          <a:p>
            <a:pPr algn="l" rtl="0" eaLnBrk="1" hangingPunct="1">
              <a:defRPr/>
            </a:pPr>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rtl="0" eaLnBrk="1" hangingPunct="1">
              <a:defRPr/>
            </a:pPr>
            <a:r>
              <a:rPr lang="en-US" smtClean="0"/>
              <a:t>Staging </a:t>
            </a:r>
          </a:p>
        </p:txBody>
      </p:sp>
      <p:sp>
        <p:nvSpPr>
          <p:cNvPr id="23555" name="Rectangle 3"/>
          <p:cNvSpPr>
            <a:spLocks noGrp="1" noChangeArrowheads="1"/>
          </p:cNvSpPr>
          <p:nvPr>
            <p:ph type="body" idx="1"/>
          </p:nvPr>
        </p:nvSpPr>
        <p:spPr/>
        <p:txBody>
          <a:bodyPr/>
          <a:lstStyle/>
          <a:p>
            <a:pPr algn="l" rtl="0" eaLnBrk="1" hangingPunct="1">
              <a:lnSpc>
                <a:spcPct val="80000"/>
              </a:lnSpc>
              <a:defRPr/>
            </a:pPr>
            <a:r>
              <a:rPr lang="en-US" sz="2800" b="1" smtClean="0"/>
              <a:t>Stage I </a:t>
            </a:r>
            <a:r>
              <a:rPr lang="en-US" sz="2800" smtClean="0"/>
              <a:t/>
            </a:r>
            <a:br>
              <a:rPr lang="en-US" sz="2800" smtClean="0"/>
            </a:br>
            <a:r>
              <a:rPr lang="en-US" sz="2800" smtClean="0"/>
              <a:t>T1 N0 M0                                        85%</a:t>
            </a:r>
            <a:endParaRPr lang="en-US" sz="2800" b="1" smtClean="0"/>
          </a:p>
          <a:p>
            <a:pPr algn="l" rtl="0" eaLnBrk="1" hangingPunct="1">
              <a:lnSpc>
                <a:spcPct val="80000"/>
              </a:lnSpc>
              <a:defRPr/>
            </a:pPr>
            <a:r>
              <a:rPr lang="en-US" sz="2800" b="1" smtClean="0"/>
              <a:t>Stage II </a:t>
            </a:r>
            <a:r>
              <a:rPr lang="en-US" sz="2800" smtClean="0"/>
              <a:t/>
            </a:r>
            <a:br>
              <a:rPr lang="en-US" sz="2800" smtClean="0"/>
            </a:br>
            <a:r>
              <a:rPr lang="en-US" sz="2800" smtClean="0"/>
              <a:t>T2 N0 M0                                        66%</a:t>
            </a:r>
            <a:endParaRPr lang="en-US" sz="2800" b="1" smtClean="0"/>
          </a:p>
          <a:p>
            <a:pPr algn="l" rtl="0" eaLnBrk="1" hangingPunct="1">
              <a:lnSpc>
                <a:spcPct val="80000"/>
              </a:lnSpc>
              <a:defRPr/>
            </a:pPr>
            <a:r>
              <a:rPr lang="en-US" sz="2800" b="1" smtClean="0"/>
              <a:t>Stage III </a:t>
            </a:r>
            <a:r>
              <a:rPr lang="en-US" sz="2800" smtClean="0"/>
              <a:t/>
            </a:r>
            <a:br>
              <a:rPr lang="en-US" sz="2800" smtClean="0"/>
            </a:br>
            <a:r>
              <a:rPr lang="en-US" sz="2800" smtClean="0"/>
              <a:t>T3 N0 M0                                        41%</a:t>
            </a:r>
          </a:p>
          <a:p>
            <a:pPr algn="l" rtl="0" eaLnBrk="1" hangingPunct="1">
              <a:lnSpc>
                <a:spcPct val="80000"/>
              </a:lnSpc>
              <a:buFont typeface="Wingdings" pitchFamily="2" charset="2"/>
              <a:buNone/>
              <a:defRPr/>
            </a:pPr>
            <a:r>
              <a:rPr lang="en-US" sz="2800" smtClean="0"/>
              <a:t>   Any T1, T2, T3 + N1 M0  </a:t>
            </a:r>
          </a:p>
          <a:p>
            <a:pPr algn="l" rtl="0" eaLnBrk="1" hangingPunct="1">
              <a:lnSpc>
                <a:spcPct val="80000"/>
              </a:lnSpc>
              <a:defRPr/>
            </a:pPr>
            <a:r>
              <a:rPr lang="en-US" sz="2800" b="1" smtClean="0"/>
              <a:t>Stage IV                                          9%</a:t>
            </a:r>
          </a:p>
          <a:p>
            <a:pPr algn="l" rtl="0" eaLnBrk="1" hangingPunct="1">
              <a:lnSpc>
                <a:spcPct val="80000"/>
              </a:lnSpc>
              <a:buFont typeface="Wingdings" pitchFamily="2" charset="2"/>
              <a:buNone/>
              <a:defRPr/>
            </a:pPr>
            <a:r>
              <a:rPr lang="en-US" sz="2800" b="1" smtClean="0"/>
              <a:t>  </a:t>
            </a:r>
            <a:r>
              <a:rPr lang="en-US" sz="2800" smtClean="0"/>
              <a:t>Any T4</a:t>
            </a:r>
          </a:p>
          <a:p>
            <a:pPr algn="l" rtl="0" eaLnBrk="1" hangingPunct="1">
              <a:lnSpc>
                <a:spcPct val="80000"/>
              </a:lnSpc>
              <a:buFont typeface="Wingdings" pitchFamily="2" charset="2"/>
              <a:buNone/>
              <a:defRPr/>
            </a:pPr>
            <a:r>
              <a:rPr lang="en-US" sz="2800" smtClean="0"/>
              <a:t>  Any N2 or N3</a:t>
            </a:r>
          </a:p>
          <a:p>
            <a:pPr algn="l" rtl="0" eaLnBrk="1" hangingPunct="1">
              <a:lnSpc>
                <a:spcPct val="80000"/>
              </a:lnSpc>
              <a:buFont typeface="Wingdings" pitchFamily="2" charset="2"/>
              <a:buNone/>
              <a:defRPr/>
            </a:pPr>
            <a:r>
              <a:rPr lang="en-US" sz="2800" smtClean="0"/>
              <a:t>  Any M1</a:t>
            </a:r>
            <a:r>
              <a:rPr lang="en-US" sz="2800" b="1" smtClean="0"/>
              <a:t> </a:t>
            </a:r>
          </a:p>
        </p:txBody>
      </p:sp>
      <p:sp>
        <p:nvSpPr>
          <p:cNvPr id="23556" name="Rectangle 4"/>
          <p:cNvSpPr>
            <a:spLocks noChangeArrowheads="1"/>
          </p:cNvSpPr>
          <p:nvPr/>
        </p:nvSpPr>
        <p:spPr bwMode="auto">
          <a:xfrm>
            <a:off x="7162800" y="1371600"/>
            <a:ext cx="1536700" cy="366713"/>
          </a:xfrm>
          <a:prstGeom prst="rect">
            <a:avLst/>
          </a:prstGeom>
          <a:noFill/>
          <a:ln w="9525">
            <a:noFill/>
            <a:miter lim="800000"/>
            <a:headEnd/>
            <a:tailEnd/>
          </a:ln>
          <a:effectLst/>
        </p:spPr>
        <p:txBody>
          <a:bodyPr wrap="none">
            <a:spAutoFit/>
          </a:bodyPr>
          <a:lstStyle/>
          <a:p>
            <a:pPr>
              <a:defRPr/>
            </a:pPr>
            <a:r>
              <a:rPr lang="en-US">
                <a:effectLst>
                  <a:outerShdw blurRad="38100" dist="38100" dir="2700000" algn="tl">
                    <a:srgbClr val="000000"/>
                  </a:outerShdw>
                </a:effectLst>
              </a:rPr>
              <a:t>5yr survival</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en-US" sz="4000" smtClean="0"/>
              <a:t>HEAD AND NECK CANCER PREVENTION </a:t>
            </a:r>
          </a:p>
        </p:txBody>
      </p:sp>
      <p:sp>
        <p:nvSpPr>
          <p:cNvPr id="49155" name="Rectangle 3"/>
          <p:cNvSpPr>
            <a:spLocks noGrp="1" noChangeArrowheads="1"/>
          </p:cNvSpPr>
          <p:nvPr>
            <p:ph type="body" idx="1"/>
          </p:nvPr>
        </p:nvSpPr>
        <p:spPr/>
        <p:txBody>
          <a:bodyPr/>
          <a:lstStyle/>
          <a:p>
            <a:pPr algn="l" rtl="0" eaLnBrk="1" hangingPunct="1">
              <a:lnSpc>
                <a:spcPct val="80000"/>
              </a:lnSpc>
              <a:defRPr/>
            </a:pPr>
            <a:r>
              <a:rPr lang="en-US" sz="2000" smtClean="0"/>
              <a:t>The most important and well known are the consumption of tobacco and alcohol and it is theoretically possible to prevent a significant number of head and neck cancers if these risk factors, in particular tobacco consumption, were eliminated although increasing numbers of young patients presenting with head and neck cancer have not been exposed to these risk factors. </a:t>
            </a:r>
          </a:p>
          <a:p>
            <a:pPr algn="l" rtl="0" eaLnBrk="1" hangingPunct="1">
              <a:lnSpc>
                <a:spcPct val="80000"/>
              </a:lnSpc>
              <a:defRPr/>
            </a:pPr>
            <a:r>
              <a:rPr lang="en-US" sz="2000" smtClean="0"/>
              <a:t>Early detection of head and neck cancer could reduce morbidity and may reduce mortality and forms an important part of these guidelines. There is a need for more public education and awareness of early symptoms of head and neck cancer (for example Oral Cancer Awareness Week, October 1995, BAOMS, and the importance of an early diagnosis of hoarse voice and persistent oral ulcers </a:t>
            </a:r>
            <a:endParaRPr lang="ar-SA" sz="2000" smtClean="0"/>
          </a:p>
          <a:p>
            <a:pPr algn="l" rtl="0" eaLnBrk="1" hangingPunct="1">
              <a:lnSpc>
                <a:spcPct val="80000"/>
              </a:lnSpc>
              <a:defRPr/>
            </a:pPr>
            <a:endParaRPr lang="en-US" sz="20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sz="4000" b="1" smtClean="0"/>
              <a:t>What are malignant oral tumors?</a:t>
            </a:r>
          </a:p>
        </p:txBody>
      </p:sp>
      <p:sp>
        <p:nvSpPr>
          <p:cNvPr id="30723" name="Rectangle 3"/>
          <p:cNvSpPr>
            <a:spLocks noGrp="1" noChangeArrowheads="1"/>
          </p:cNvSpPr>
          <p:nvPr>
            <p:ph type="body" idx="1"/>
          </p:nvPr>
        </p:nvSpPr>
        <p:spPr/>
        <p:txBody>
          <a:bodyPr/>
          <a:lstStyle/>
          <a:p>
            <a:pPr algn="l" rtl="0" eaLnBrk="1" hangingPunct="1">
              <a:lnSpc>
                <a:spcPct val="80000"/>
              </a:lnSpc>
              <a:defRPr/>
            </a:pPr>
            <a:r>
              <a:rPr lang="en-US" sz="2400" b="1" smtClean="0"/>
              <a:t>Although there are several types of malignant oral cancers, more than 90 percent of all diagnosed oral cancers are squamous cell carcinoma. This excludes skin lesions the majority of which are basal cell carcinomas</a:t>
            </a:r>
            <a:r>
              <a:rPr lang="en-US" smtClean="0"/>
              <a:t> </a:t>
            </a:r>
            <a:endParaRPr lang="en-US" b="1" smtClean="0"/>
          </a:p>
          <a:p>
            <a:pPr algn="l" rtl="0" eaLnBrk="1" hangingPunct="1">
              <a:lnSpc>
                <a:spcPct val="80000"/>
              </a:lnSpc>
              <a:defRPr/>
            </a:pPr>
            <a:r>
              <a:rPr lang="en-US" b="1" smtClean="0"/>
              <a:t>Squamous cell carcinoma</a:t>
            </a:r>
            <a:r>
              <a:rPr lang="en-US" smtClean="0"/>
              <a:t>: </a:t>
            </a:r>
            <a:r>
              <a:rPr lang="en-US" sz="1800" smtClean="0"/>
              <a:t>Also known as squamous cell cancer, this type of cancer originates in the squamous cell layer in the lining of the oral cavity and oropharynx. In the early stages, this cancer is present only in the lining layer of cells (called carcinoma in situ). When the cancer spreads beyond the lining, it is called invasive squamous cell cancer.</a:t>
            </a:r>
            <a:r>
              <a:rPr lang="en-US" smtClean="0"/>
              <a:t> </a:t>
            </a:r>
            <a:endParaRPr lang="en-US" sz="2800" b="1" smtClean="0"/>
          </a:p>
          <a:p>
            <a:pPr algn="l" rtl="0" eaLnBrk="1" hangingPunct="1">
              <a:lnSpc>
                <a:spcPct val="80000"/>
              </a:lnSpc>
              <a:defRPr/>
            </a:pPr>
            <a:endParaRPr lang="en-US" sz="2800" smtClean="0"/>
          </a:p>
        </p:txBody>
      </p:sp>
      <p:sp>
        <p:nvSpPr>
          <p:cNvPr id="30724" name="Rectangle 4"/>
          <p:cNvSpPr>
            <a:spLocks noChangeArrowheads="1"/>
          </p:cNvSpPr>
          <p:nvPr/>
        </p:nvSpPr>
        <p:spPr bwMode="auto">
          <a:xfrm>
            <a:off x="8855075" y="2560638"/>
            <a:ext cx="184150" cy="59139137"/>
          </a:xfrm>
          <a:prstGeom prst="rect">
            <a:avLst/>
          </a:prstGeom>
          <a:noFill/>
          <a:ln w="9525">
            <a:noFill/>
            <a:miter lim="800000"/>
            <a:headEnd/>
            <a:tailEnd/>
          </a:ln>
          <a:effectLst/>
        </p:spPr>
        <p:txBody>
          <a:bodyPr>
            <a:spAutoFit/>
          </a:bodyPr>
          <a:lstStyle/>
          <a:p>
            <a:pPr>
              <a:defRPr/>
            </a:pPr>
            <a:r>
              <a:rPr lang="en-US">
                <a:effectLst>
                  <a:outerShdw blurRad="38100" dist="38100" dir="2700000" algn="tl">
                    <a:srgbClr val="000000"/>
                  </a:outerShdw>
                </a:effectLst>
              </a:rPr>
              <a:t>cancers are squamous cell carcinoma.</a:t>
            </a:r>
            <a:endParaRPr lang="en-US" b="1">
              <a:effectLst>
                <a:outerShdw blurRad="38100" dist="38100" dir="2700000" algn="tl">
                  <a:srgbClr val="000000"/>
                </a:outerShdw>
              </a:effectLst>
            </a:endParaRPr>
          </a:p>
          <a:p>
            <a:pPr>
              <a:defRPr/>
            </a:pPr>
            <a:r>
              <a:rPr lang="en-US" b="1">
                <a:effectLst>
                  <a:outerShdw blurRad="38100" dist="38100" dir="2700000" algn="tl">
                    <a:srgbClr val="000000"/>
                  </a:outerShdw>
                </a:effectLst>
              </a:rPr>
              <a:t>squamous cell carcinoma </a:t>
            </a:r>
            <a:r>
              <a:rPr lang="en-US">
                <a:effectLst>
                  <a:outerShdw blurRad="38100" dist="38100" dir="2700000" algn="tl">
                    <a:srgbClr val="000000"/>
                  </a:outerShdw>
                </a:effectLst>
              </a:rPr>
              <a:t>Also known as squamous cell cancer, this type of cancer originates in the squamous cell layer in the lining of the oral cavity and oropharynx. In the early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endParaRPr lang="en-US" smtClean="0"/>
          </a:p>
        </p:txBody>
      </p:sp>
      <p:sp>
        <p:nvSpPr>
          <p:cNvPr id="50179" name="Rectangle 3"/>
          <p:cNvSpPr>
            <a:spLocks noGrp="1" noChangeArrowheads="1"/>
          </p:cNvSpPr>
          <p:nvPr>
            <p:ph type="body" idx="1"/>
          </p:nvPr>
        </p:nvSpPr>
        <p:spPr/>
        <p:txBody>
          <a:bodyPr/>
          <a:lstStyle/>
          <a:p>
            <a:pPr algn="l" rtl="0" eaLnBrk="1" hangingPunct="1">
              <a:lnSpc>
                <a:spcPct val="80000"/>
              </a:lnSpc>
              <a:defRPr/>
            </a:pPr>
            <a:r>
              <a:rPr lang="en-US" sz="2000" smtClean="0"/>
              <a:t>Opportunistic screening by primary clinicians and workers is important, as is targeted screening of high risk groups. For example, appropriately trained dentists working in the general dental services could form a near ideal screening service for cancers and potentially cancerous lesions arising in the oral cavity. </a:t>
            </a:r>
          </a:p>
          <a:p>
            <a:pPr algn="l" rtl="0" eaLnBrk="1" hangingPunct="1">
              <a:lnSpc>
                <a:spcPct val="80000"/>
              </a:lnSpc>
              <a:defRPr/>
            </a:pPr>
            <a:r>
              <a:rPr lang="en-US" sz="2000" smtClean="0"/>
              <a:t>Research is needed into education for early detection, causative </a:t>
            </a:r>
            <a:br>
              <a:rPr lang="en-US" sz="2000" smtClean="0"/>
            </a:br>
            <a:r>
              <a:rPr lang="en-US" sz="2000" smtClean="0"/>
              <a:t>factors (other than known factors) eg. HPV, imaging for accurate staging and the possibility and effectiveness of new treatment modalities </a:t>
            </a:r>
            <a:endParaRPr lang="ar-SA" sz="2000" smtClean="0"/>
          </a:p>
          <a:p>
            <a:pPr algn="l" rtl="0" eaLnBrk="1" hangingPunct="1">
              <a:lnSpc>
                <a:spcPct val="80000"/>
              </a:lnSpc>
              <a:defRPr/>
            </a:pPr>
            <a:r>
              <a:rPr lang="en-US" sz="2000" smtClean="0"/>
              <a:t>Because of the particularly distressing nature of head and neck cancer, quality of life and functional outcome studies are particularly relevant.</a:t>
            </a:r>
            <a:br>
              <a:rPr lang="en-US" sz="2000" smtClean="0"/>
            </a:br>
            <a:endParaRPr lang="en-US" sz="200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defRPr/>
            </a:pPr>
            <a:endParaRPr lang="en-US" smtClean="0"/>
          </a:p>
        </p:txBody>
      </p:sp>
      <p:sp>
        <p:nvSpPr>
          <p:cNvPr id="56323" name="Rectangle 3"/>
          <p:cNvSpPr>
            <a:spLocks noGrp="1" noChangeArrowheads="1"/>
          </p:cNvSpPr>
          <p:nvPr>
            <p:ph type="body" idx="1"/>
          </p:nvPr>
        </p:nvSpPr>
        <p:spPr/>
        <p:txBody>
          <a:bodyPr/>
          <a:lstStyle/>
          <a:p>
            <a:pPr eaLnBrk="1" hangingPunct="1">
              <a:defRPr/>
            </a:pPr>
            <a:endParaRPr lang="en-US" smtClean="0"/>
          </a:p>
          <a:p>
            <a:pPr eaLnBrk="1" hangingPunct="1">
              <a:defRPr/>
            </a:pPr>
            <a:endParaRPr lang="en-US" smtClean="0"/>
          </a:p>
          <a:p>
            <a:pPr eaLnBrk="1" hangingPunct="1">
              <a:defRPr/>
            </a:pPr>
            <a:endParaRPr lang="en-US" smtClean="0"/>
          </a:p>
          <a:p>
            <a:pPr eaLnBrk="1" hangingPunct="1">
              <a:defRPr/>
            </a:pPr>
            <a:endParaRPr lang="en-US" smtClean="0"/>
          </a:p>
          <a:p>
            <a:pPr algn="l" rtl="0" eaLnBrk="1" hangingPunct="1">
              <a:buFont typeface="Wingdings" pitchFamily="2" charset="2"/>
              <a:buNone/>
              <a:defRPr/>
            </a:pPr>
            <a:r>
              <a:rPr lang="en-US" b="1" smtClean="0"/>
              <a:t>                                  Thank you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endParaRPr lang="en-US" smtClean="0"/>
          </a:p>
        </p:txBody>
      </p:sp>
      <p:sp>
        <p:nvSpPr>
          <p:cNvPr id="31747" name="Rectangle 3"/>
          <p:cNvSpPr>
            <a:spLocks noGrp="1" noChangeArrowheads="1"/>
          </p:cNvSpPr>
          <p:nvPr>
            <p:ph type="body" idx="1"/>
          </p:nvPr>
        </p:nvSpPr>
        <p:spPr/>
        <p:txBody>
          <a:bodyPr/>
          <a:lstStyle/>
          <a:p>
            <a:pPr algn="l" rtl="0" eaLnBrk="1" hangingPunct="1">
              <a:lnSpc>
                <a:spcPct val="80000"/>
              </a:lnSpc>
              <a:defRPr/>
            </a:pPr>
            <a:r>
              <a:rPr lang="en-US" sz="2400" b="1" smtClean="0"/>
              <a:t>verrucous carcinoma </a:t>
            </a:r>
            <a:r>
              <a:rPr lang="en-US" sz="2400" smtClean="0"/>
              <a:t>Although also considered a type of squamous cell carcinoma, this low-grade cancer rarely metastasizes (spreads to distant sites). Comprising less than 5 percent of all diagnosed oral cancers, verrucous carcinoma can spread deeply into surrounding tissue, requiring surgical removal with a wide margin of surrounding tissue</a:t>
            </a:r>
          </a:p>
          <a:p>
            <a:pPr algn="l" rtl="0" eaLnBrk="1" hangingPunct="1">
              <a:lnSpc>
                <a:spcPct val="80000"/>
              </a:lnSpc>
              <a:defRPr/>
            </a:pPr>
            <a:r>
              <a:rPr lang="en-US" sz="2400" smtClean="0"/>
              <a:t>.</a:t>
            </a:r>
            <a:r>
              <a:rPr lang="en-US" sz="2400" b="1" smtClean="0"/>
              <a:t>minor salivary gland cancers </a:t>
            </a:r>
            <a:r>
              <a:rPr lang="en-US" sz="2400" smtClean="0"/>
              <a:t>The lining of the oral cavity and oropharynx contains numerous salivary glands. Sometimes cancer will originate in a salivary gland. Treatment depends on the type and location of the salivary gland cancer, as well as the extent of spreading. According to the American Cancer Society, salivary gland cancers account for less than 1 percent of all cancers.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b="1" smtClean="0"/>
              <a:t>Incidence/prevalence</a:t>
            </a:r>
            <a:r>
              <a:rPr lang="en-US" smtClean="0"/>
              <a:t> </a:t>
            </a:r>
          </a:p>
        </p:txBody>
      </p:sp>
      <p:sp>
        <p:nvSpPr>
          <p:cNvPr id="4099" name="Rectangle 3"/>
          <p:cNvSpPr>
            <a:spLocks noGrp="1" noChangeArrowheads="1"/>
          </p:cNvSpPr>
          <p:nvPr>
            <p:ph type="body" idx="1"/>
          </p:nvPr>
        </p:nvSpPr>
        <p:spPr/>
        <p:txBody>
          <a:bodyPr/>
          <a:lstStyle/>
          <a:p>
            <a:pPr algn="l" rtl="0" eaLnBrk="1" hangingPunct="1">
              <a:lnSpc>
                <a:spcPct val="90000"/>
              </a:lnSpc>
              <a:buFont typeface="Wingdings" pitchFamily="2" charset="2"/>
              <a:buNone/>
              <a:defRPr/>
            </a:pPr>
            <a:r>
              <a:rPr lang="en-US" sz="2400" b="1" smtClean="0"/>
              <a:t>Oral cancer is the sixth most common cancer in the world and is largely preventable. </a:t>
            </a:r>
          </a:p>
          <a:p>
            <a:pPr algn="l" rtl="0" eaLnBrk="1" hangingPunct="1">
              <a:lnSpc>
                <a:spcPct val="90000"/>
              </a:lnSpc>
              <a:buFont typeface="Wingdings" pitchFamily="2" charset="2"/>
              <a:buNone/>
              <a:defRPr/>
            </a:pPr>
            <a:r>
              <a:rPr lang="en-US" sz="2400" b="1" smtClean="0"/>
              <a:t>It accounts for approximately 4% of all cancers and 2% of all cancer deaths world-wide. </a:t>
            </a:r>
          </a:p>
          <a:p>
            <a:pPr algn="l" rtl="0" eaLnBrk="1" hangingPunct="1">
              <a:lnSpc>
                <a:spcPct val="90000"/>
              </a:lnSpc>
              <a:buFont typeface="Wingdings" pitchFamily="2" charset="2"/>
              <a:buNone/>
              <a:defRPr/>
            </a:pPr>
            <a:r>
              <a:rPr lang="en-US" sz="2400" b="1" smtClean="0"/>
              <a:t>In India it is the commonest malignant neoplasm, accounting for 20-30% of all cancers. </a:t>
            </a:r>
          </a:p>
          <a:p>
            <a:pPr algn="l" rtl="0" eaLnBrk="1" hangingPunct="1">
              <a:lnSpc>
                <a:spcPct val="90000"/>
              </a:lnSpc>
              <a:buFont typeface="Wingdings" pitchFamily="2" charset="2"/>
              <a:buNone/>
              <a:defRPr/>
            </a:pPr>
            <a:r>
              <a:rPr lang="en-US" sz="2400" b="1" smtClean="0"/>
              <a:t>Incidence rates show marked geographic variation with the Bas-Rhin region in France having the highest recorded incidence of oral cancer in the world. </a:t>
            </a:r>
          </a:p>
          <a:p>
            <a:pPr algn="l" rtl="0" eaLnBrk="1" hangingPunct="1">
              <a:lnSpc>
                <a:spcPct val="90000"/>
              </a:lnSpc>
              <a:buFont typeface="Wingdings" pitchFamily="2" charset="2"/>
              <a:buNone/>
              <a:defRPr/>
            </a:pPr>
            <a:r>
              <a:rPr lang="en-US" sz="2400" b="1" smtClean="0"/>
              <a:t>Approximately 30,000 persons in the US and 2000 persons in the UK develop oral cancer annually.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endParaRPr lang="en-US" smtClean="0"/>
          </a:p>
        </p:txBody>
      </p:sp>
      <p:sp>
        <p:nvSpPr>
          <p:cNvPr id="19459" name="Rectangle 3"/>
          <p:cNvSpPr>
            <a:spLocks noGrp="1" noChangeArrowheads="1"/>
          </p:cNvSpPr>
          <p:nvPr>
            <p:ph type="body" idx="1"/>
          </p:nvPr>
        </p:nvSpPr>
        <p:spPr/>
        <p:txBody>
          <a:bodyPr/>
          <a:lstStyle/>
          <a:p>
            <a:pPr algn="l" rtl="0" eaLnBrk="1" hangingPunct="1">
              <a:lnSpc>
                <a:spcPct val="80000"/>
              </a:lnSpc>
              <a:buFont typeface="Wingdings" pitchFamily="2" charset="2"/>
              <a:buNone/>
              <a:defRPr/>
            </a:pPr>
            <a:r>
              <a:rPr lang="en-US" sz="1800" b="1" smtClean="0"/>
              <a:t>The mean UK annual incidence rate for both sexes is approximately 4.5:100,000. </a:t>
            </a:r>
          </a:p>
          <a:p>
            <a:pPr algn="l" rtl="0" eaLnBrk="1" hangingPunct="1">
              <a:lnSpc>
                <a:spcPct val="80000"/>
              </a:lnSpc>
              <a:buFont typeface="Wingdings" pitchFamily="2" charset="2"/>
              <a:buNone/>
              <a:defRPr/>
            </a:pPr>
            <a:r>
              <a:rPr lang="en-US" sz="1800" b="1" smtClean="0"/>
              <a:t>The incidence of head and neck cancer in England and Wales is approximately 11 cases per 100 000 population per year similar to the incidence of malignant disease of the pancreas and the leukaemias and Non-Hodgkin's Lymphoma and is more common than carcinoma of the cervix and malignant melanoma</a:t>
            </a:r>
            <a:r>
              <a:rPr lang="en-US" sz="1800" smtClean="0"/>
              <a:t> </a:t>
            </a:r>
            <a:r>
              <a:rPr lang="en-US" sz="1800" b="1" smtClean="0"/>
              <a:t> </a:t>
            </a:r>
          </a:p>
          <a:p>
            <a:pPr algn="l" rtl="0" eaLnBrk="1" hangingPunct="1">
              <a:lnSpc>
                <a:spcPct val="80000"/>
              </a:lnSpc>
              <a:buFont typeface="Wingdings" pitchFamily="2" charset="2"/>
              <a:buNone/>
              <a:defRPr/>
            </a:pPr>
            <a:r>
              <a:rPr lang="en-US" sz="1800" b="1" smtClean="0"/>
              <a:t>Ninety five percent of patients with oral cancer are over 40 years of age at diagnosis, and the mean age at diagnosis is 60 years, with a male: female ratio between 1.3:1 and 2:1.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endParaRPr lang="en-US" smtClean="0"/>
          </a:p>
        </p:txBody>
      </p:sp>
      <p:sp>
        <p:nvSpPr>
          <p:cNvPr id="51203" name="Rectangle 3"/>
          <p:cNvSpPr>
            <a:spLocks noGrp="1" noChangeArrowheads="1"/>
          </p:cNvSpPr>
          <p:nvPr>
            <p:ph type="body" idx="1"/>
          </p:nvPr>
        </p:nvSpPr>
        <p:spPr/>
        <p:txBody>
          <a:bodyPr/>
          <a:lstStyle/>
          <a:p>
            <a:pPr algn="l" rtl="0" eaLnBrk="1" hangingPunct="1">
              <a:lnSpc>
                <a:spcPct val="80000"/>
              </a:lnSpc>
              <a:buFont typeface="Wingdings" pitchFamily="2" charset="2"/>
              <a:buNone/>
              <a:defRPr/>
            </a:pPr>
            <a:r>
              <a:rPr lang="en-US" sz="2800" b="1" smtClean="0"/>
              <a:t>After a steady decline since the turn of the century oral cancer incidence rates in the UK and US are now rising particularly in women. </a:t>
            </a:r>
          </a:p>
          <a:p>
            <a:pPr algn="l" rtl="0" eaLnBrk="1" hangingPunct="1">
              <a:lnSpc>
                <a:spcPct val="80000"/>
              </a:lnSpc>
              <a:buFont typeface="Wingdings" pitchFamily="2" charset="2"/>
              <a:buNone/>
              <a:defRPr/>
            </a:pPr>
            <a:r>
              <a:rPr lang="en-US" sz="2800" b="1" smtClean="0"/>
              <a:t>The incidence of oral cancer in young adults ranges between 0.4% and 3.6%.</a:t>
            </a:r>
          </a:p>
          <a:p>
            <a:pPr algn="l" rtl="0" eaLnBrk="1" hangingPunct="1">
              <a:lnSpc>
                <a:spcPct val="80000"/>
              </a:lnSpc>
              <a:buFont typeface="Wingdings" pitchFamily="2" charset="2"/>
              <a:buNone/>
              <a:defRPr/>
            </a:pPr>
            <a:r>
              <a:rPr lang="en-US" sz="2800" b="1" smtClean="0"/>
              <a:t>Between 10-30% of persons with primary oral cancer develop second primary tumours of the aerodigestive tract at a rate of 3.7% per year. </a:t>
            </a:r>
          </a:p>
          <a:p>
            <a:pPr algn="l" rtl="0" eaLnBrk="1" hangingPunct="1">
              <a:lnSpc>
                <a:spcPct val="80000"/>
              </a:lnSpc>
              <a:buFont typeface="Wingdings" pitchFamily="2" charset="2"/>
              <a:buNone/>
              <a:defRPr/>
            </a:pPr>
            <a:r>
              <a:rPr lang="en-US" sz="2800" b="1" smtClean="0"/>
              <a:t>Metastases to the mouth are rare</a:t>
            </a:r>
            <a:r>
              <a:rPr lang="en-US" smtClean="0"/>
              <a:t> </a:t>
            </a:r>
          </a:p>
          <a:p>
            <a:pPr algn="l" rtl="0" eaLnBrk="1" hangingPunct="1">
              <a:lnSpc>
                <a:spcPct val="80000"/>
              </a:lnSpc>
              <a:buFont typeface="Wingdings" pitchFamily="2" charset="2"/>
              <a:buNone/>
              <a:defRPr/>
            </a:pPr>
            <a:endParaRPr lang="en-US" smtClean="0"/>
          </a:p>
          <a:p>
            <a:pPr algn="l" rtl="0" eaLnBrk="1" hangingPunct="1">
              <a:lnSpc>
                <a:spcPct val="80000"/>
              </a:lnSpc>
              <a:defRPr/>
            </a:pPr>
            <a:endParaRPr lang="en-US" sz="2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sz="4000" smtClean="0"/>
              <a:t>Early signs and symptoms of oral cancer</a:t>
            </a:r>
          </a:p>
        </p:txBody>
      </p:sp>
      <p:sp>
        <p:nvSpPr>
          <p:cNvPr id="5123" name="Rectangle 3"/>
          <p:cNvSpPr>
            <a:spLocks noGrp="1" noChangeArrowheads="1"/>
          </p:cNvSpPr>
          <p:nvPr>
            <p:ph type="body" idx="1"/>
          </p:nvPr>
        </p:nvSpPr>
        <p:spPr/>
        <p:txBody>
          <a:bodyPr/>
          <a:lstStyle/>
          <a:p>
            <a:pPr algn="l" rtl="0" eaLnBrk="1" hangingPunct="1">
              <a:lnSpc>
                <a:spcPct val="80000"/>
              </a:lnSpc>
              <a:buFont typeface="Wingdings" pitchFamily="2" charset="2"/>
              <a:buNone/>
              <a:defRPr/>
            </a:pPr>
            <a:r>
              <a:rPr lang="en-US" sz="2000" b="1" u="sng" smtClean="0"/>
              <a:t>include</a:t>
            </a:r>
            <a:r>
              <a:rPr lang="en-US" sz="2000" smtClean="0"/>
              <a:t> persistent mouth ulcers (frequently painless)</a:t>
            </a:r>
          </a:p>
          <a:p>
            <a:pPr algn="l" rtl="0" eaLnBrk="1" hangingPunct="1">
              <a:lnSpc>
                <a:spcPct val="80000"/>
              </a:lnSpc>
              <a:buFont typeface="Wingdings" pitchFamily="2" charset="2"/>
              <a:buNone/>
              <a:defRPr/>
            </a:pPr>
            <a:r>
              <a:rPr lang="en-US" sz="2000" smtClean="0"/>
              <a:t>             warty lumps and nodules,</a:t>
            </a:r>
          </a:p>
          <a:p>
            <a:pPr algn="l" rtl="0" eaLnBrk="1" hangingPunct="1">
              <a:lnSpc>
                <a:spcPct val="80000"/>
              </a:lnSpc>
              <a:buFont typeface="Wingdings" pitchFamily="2" charset="2"/>
              <a:buNone/>
              <a:defRPr/>
            </a:pPr>
            <a:r>
              <a:rPr lang="en-US" sz="2000" smtClean="0"/>
              <a:t>             white, red, speckled or pigmented lesions</a:t>
            </a:r>
          </a:p>
          <a:p>
            <a:pPr algn="l" rtl="0" eaLnBrk="1" hangingPunct="1">
              <a:lnSpc>
                <a:spcPct val="80000"/>
              </a:lnSpc>
              <a:buFont typeface="Wingdings" pitchFamily="2" charset="2"/>
              <a:buNone/>
              <a:defRPr/>
            </a:pPr>
            <a:r>
              <a:rPr lang="en-US" sz="2000" smtClean="0"/>
              <a:t>             recent onset of difficulty with speaking or swallowing</a:t>
            </a:r>
          </a:p>
          <a:p>
            <a:pPr algn="l" rtl="0" eaLnBrk="1" hangingPunct="1">
              <a:lnSpc>
                <a:spcPct val="80000"/>
              </a:lnSpc>
              <a:buFont typeface="Wingdings" pitchFamily="2" charset="2"/>
              <a:buNone/>
              <a:defRPr/>
            </a:pPr>
            <a:r>
              <a:rPr lang="en-US" sz="2000" smtClean="0"/>
              <a:t>             enlarged neck nodes. </a:t>
            </a:r>
          </a:p>
          <a:p>
            <a:pPr algn="l" rtl="0" eaLnBrk="1" hangingPunct="1">
              <a:lnSpc>
                <a:spcPct val="80000"/>
              </a:lnSpc>
              <a:buFont typeface="Wingdings" pitchFamily="2" charset="2"/>
              <a:buNone/>
              <a:defRPr/>
            </a:pPr>
            <a:r>
              <a:rPr lang="en-US" sz="2000" smtClean="0"/>
              <a:t>     </a:t>
            </a:r>
            <a:r>
              <a:rPr lang="en-US" sz="2000" b="1" smtClean="0"/>
              <a:t>Any new oral lesion that persists longer than 3-weeks should be referred for an urgent specialist opinion and possible biopsy</a:t>
            </a:r>
          </a:p>
          <a:p>
            <a:pPr algn="l" rtl="0" eaLnBrk="1" hangingPunct="1">
              <a:lnSpc>
                <a:spcPct val="80000"/>
              </a:lnSpc>
              <a:buFont typeface="Wingdings" pitchFamily="2" charset="2"/>
              <a:buNone/>
              <a:defRPr/>
            </a:pPr>
            <a:r>
              <a:rPr lang="en-US" sz="2000" smtClean="0"/>
              <a:t>     Adjunctive use of 1% Toulidine Blue mouthwash can assist in the identification of high-risk patients/lesions. </a:t>
            </a:r>
          </a:p>
          <a:p>
            <a:pPr algn="l" rtl="0" eaLnBrk="1" hangingPunct="1">
              <a:lnSpc>
                <a:spcPct val="80000"/>
              </a:lnSpc>
              <a:buFont typeface="Wingdings" pitchFamily="2" charset="2"/>
              <a:buNone/>
              <a:defRPr/>
            </a:pPr>
            <a:r>
              <a:rPr lang="en-US" sz="2000" smtClean="0"/>
              <a:t>     Approximately 6% of patients with oral cancer present with an enlarged cervical node as their only symptom. All such neck lumps require fine needle aspiration cytological (FNAC) examination before formal excision is considered which in expert hands FNAC has diagnostic accuracy of over 94%.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sz="quarter"/>
          </p:nvPr>
        </p:nvSpPr>
        <p:spPr/>
        <p:txBody>
          <a:bodyPr/>
          <a:lstStyle/>
          <a:p>
            <a:pPr eaLnBrk="1" hangingPunct="1">
              <a:defRPr/>
            </a:pPr>
            <a:endParaRPr lang="en-US" smtClean="0"/>
          </a:p>
        </p:txBody>
      </p:sp>
      <p:pic>
        <p:nvPicPr>
          <p:cNvPr id="11267" name="Picture 9" descr="4b"/>
          <p:cNvPicPr>
            <a:picLocks noGrp="1" noChangeAspect="1" noChangeArrowheads="1"/>
          </p:cNvPicPr>
          <p:nvPr>
            <p:ph sz="quarter" idx="1"/>
          </p:nvPr>
        </p:nvPicPr>
        <p:blipFill>
          <a:blip r:embed="rId2" cstate="print"/>
          <a:srcRect/>
          <a:stretch>
            <a:fillRect/>
          </a:stretch>
        </p:blipFill>
        <p:spPr>
          <a:xfrm>
            <a:off x="914400" y="609600"/>
            <a:ext cx="2971800" cy="2743200"/>
          </a:xfrm>
          <a:noFill/>
        </p:spPr>
      </p:pic>
      <p:pic>
        <p:nvPicPr>
          <p:cNvPr id="11268" name="Picture 10" descr="slide1"/>
          <p:cNvPicPr>
            <a:picLocks noGrp="1" noChangeAspect="1" noChangeArrowheads="1"/>
          </p:cNvPicPr>
          <p:nvPr>
            <p:ph sz="quarter" idx="2"/>
          </p:nvPr>
        </p:nvPicPr>
        <p:blipFill>
          <a:blip r:embed="rId3" cstate="print"/>
          <a:srcRect/>
          <a:stretch>
            <a:fillRect/>
          </a:stretch>
        </p:blipFill>
        <p:spPr>
          <a:xfrm>
            <a:off x="5029200" y="533400"/>
            <a:ext cx="2819400" cy="2819400"/>
          </a:xfrm>
          <a:noFill/>
        </p:spPr>
      </p:pic>
      <p:pic>
        <p:nvPicPr>
          <p:cNvPr id="11269" name="Picture 11" descr="slide2b"/>
          <p:cNvPicPr>
            <a:picLocks noGrp="1" noChangeAspect="1" noChangeArrowheads="1"/>
          </p:cNvPicPr>
          <p:nvPr>
            <p:ph sz="quarter" idx="3"/>
          </p:nvPr>
        </p:nvPicPr>
        <p:blipFill>
          <a:blip r:embed="rId4" cstate="print"/>
          <a:srcRect/>
          <a:stretch>
            <a:fillRect/>
          </a:stretch>
        </p:blipFill>
        <p:spPr>
          <a:xfrm>
            <a:off x="914400" y="3581400"/>
            <a:ext cx="2574925" cy="2611438"/>
          </a:xfrm>
          <a:noFill/>
        </p:spPr>
      </p:pic>
      <p:pic>
        <p:nvPicPr>
          <p:cNvPr id="11270" name="Picture 12" descr="slide4"/>
          <p:cNvPicPr>
            <a:picLocks noGrp="1" noChangeAspect="1" noChangeArrowheads="1"/>
          </p:cNvPicPr>
          <p:nvPr>
            <p:ph sz="quarter" idx="4"/>
          </p:nvPr>
        </p:nvPicPr>
        <p:blipFill>
          <a:blip r:embed="rId5" cstate="print"/>
          <a:srcRect/>
          <a:stretch>
            <a:fillRect/>
          </a:stretch>
        </p:blipFill>
        <p:spPr>
          <a:xfrm>
            <a:off x="5105400" y="3657600"/>
            <a:ext cx="2579688" cy="2611438"/>
          </a:xfr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4501</TotalTime>
  <Words>1975</Words>
  <Application>Microsoft Office PowerPoint</Application>
  <PresentationFormat>On-screen Show (4:3)</PresentationFormat>
  <Paragraphs>110</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Globe</vt:lpstr>
      <vt:lpstr>Malignant Tumours of the Oral Cavity Types &amp; Presentations </vt:lpstr>
      <vt:lpstr>Slide 2</vt:lpstr>
      <vt:lpstr>What are malignant oral tumors?</vt:lpstr>
      <vt:lpstr>Slide 4</vt:lpstr>
      <vt:lpstr>Incidence/prevalence </vt:lpstr>
      <vt:lpstr>Slide 6</vt:lpstr>
      <vt:lpstr>Slide 7</vt:lpstr>
      <vt:lpstr>Early signs and symptoms of oral cancer</vt:lpstr>
      <vt:lpstr>Slide 9</vt:lpstr>
      <vt:lpstr>Slide 10</vt:lpstr>
      <vt:lpstr>Slide 11</vt:lpstr>
      <vt:lpstr>Slide 12</vt:lpstr>
      <vt:lpstr> FACTORS AFFECTING RISK</vt:lpstr>
      <vt:lpstr>Aetiology/risk factors </vt:lpstr>
      <vt:lpstr>Slide 15</vt:lpstr>
      <vt:lpstr>Slide 16</vt:lpstr>
      <vt:lpstr>Slide 17</vt:lpstr>
      <vt:lpstr>What are the risk factors for oral cancer?</vt:lpstr>
      <vt:lpstr>Slide 19</vt:lpstr>
      <vt:lpstr>Slide 20</vt:lpstr>
      <vt:lpstr>Prognosis </vt:lpstr>
      <vt:lpstr>Factors influence the Prognosis</vt:lpstr>
      <vt:lpstr>The TNM staging system  </vt:lpstr>
      <vt:lpstr> </vt:lpstr>
      <vt:lpstr>Slide 25</vt:lpstr>
      <vt:lpstr>Slide 26</vt:lpstr>
      <vt:lpstr>Slide 27</vt:lpstr>
      <vt:lpstr>Staging </vt:lpstr>
      <vt:lpstr>HEAD AND NECK CANCER PREVENTION </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Malignant Tumours of the Oral Cavity Types &amp; Presentations</dc:title>
  <dc:creator>abukarakI</dc:creator>
  <cp:lastModifiedBy>User</cp:lastModifiedBy>
  <cp:revision>18</cp:revision>
  <dcterms:created xsi:type="dcterms:W3CDTF">2006-04-15T21:05:47Z</dcterms:created>
  <dcterms:modified xsi:type="dcterms:W3CDTF">2014-12-02T20:24:34Z</dcterms:modified>
</cp:coreProperties>
</file>